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5.xml" ContentType="application/vnd.openxmlformats-officedocument.themeOverr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5" r:id="rId6"/>
    <p:sldId id="259" r:id="rId7"/>
    <p:sldId id="261" r:id="rId8"/>
    <p:sldId id="263" r:id="rId9"/>
    <p:sldId id="262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B11D8B-2F19-4F8D-B312-436FF2B87FF2}" v="1859" dt="2018-07-06T05:58:52.4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441" autoAdjust="0"/>
  </p:normalViewPr>
  <p:slideViewPr>
    <p:cSldViewPr snapToGrid="0">
      <p:cViewPr varScale="1">
        <p:scale>
          <a:sx n="76" d="100"/>
          <a:sy n="76" d="100"/>
        </p:scale>
        <p:origin x="86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y Bogolepov" userId="fa5c7374-611a-44a9-8182-2f64722c86dc" providerId="ADAL" clId="{84B11D8B-2F19-4F8D-B312-436FF2B87FF2}"/>
    <pc:docChg chg="undo custSel addSld modSld sldOrd">
      <pc:chgData name="Andrey Bogolepov" userId="fa5c7374-611a-44a9-8182-2f64722c86dc" providerId="ADAL" clId="{84B11D8B-2F19-4F8D-B312-436FF2B87FF2}" dt="2018-07-06T05:58:52.447" v="1824"/>
      <pc:docMkLst>
        <pc:docMk/>
      </pc:docMkLst>
      <pc:sldChg chg="addSp modSp">
        <pc:chgData name="Andrey Bogolepov" userId="fa5c7374-611a-44a9-8182-2f64722c86dc" providerId="ADAL" clId="{84B11D8B-2F19-4F8D-B312-436FF2B87FF2}" dt="2018-07-05T17:00:15.998" v="1601" actId="20577"/>
        <pc:sldMkLst>
          <pc:docMk/>
          <pc:sldMk cId="2427120566" sldId="256"/>
        </pc:sldMkLst>
        <pc:spChg chg="mod">
          <ac:chgData name="Andrey Bogolepov" userId="fa5c7374-611a-44a9-8182-2f64722c86dc" providerId="ADAL" clId="{84B11D8B-2F19-4F8D-B312-436FF2B87FF2}" dt="2018-07-05T17:00:15.998" v="1601" actId="20577"/>
          <ac:spMkLst>
            <pc:docMk/>
            <pc:sldMk cId="2427120566" sldId="256"/>
            <ac:spMk id="2" creationId="{9621AB5B-FA66-48F6-B839-803DA6346F01}"/>
          </ac:spMkLst>
        </pc:spChg>
        <pc:spChg chg="mod">
          <ac:chgData name="Andrey Bogolepov" userId="fa5c7374-611a-44a9-8182-2f64722c86dc" providerId="ADAL" clId="{84B11D8B-2F19-4F8D-B312-436FF2B87FF2}" dt="2018-07-05T15:56:24.652" v="266" actId="14100"/>
          <ac:spMkLst>
            <pc:docMk/>
            <pc:sldMk cId="2427120566" sldId="256"/>
            <ac:spMk id="3" creationId="{6EFDC237-2E6D-42B1-9B79-DEFFB8DECF9E}"/>
          </ac:spMkLst>
        </pc:spChg>
        <pc:spChg chg="add mod">
          <ac:chgData name="Andrey Bogolepov" userId="fa5c7374-611a-44a9-8182-2f64722c86dc" providerId="ADAL" clId="{84B11D8B-2F19-4F8D-B312-436FF2B87FF2}" dt="2018-07-05T15:56:07.458" v="263" actId="1076"/>
          <ac:spMkLst>
            <pc:docMk/>
            <pc:sldMk cId="2427120566" sldId="256"/>
            <ac:spMk id="5" creationId="{1AD1B8E9-E782-4AF9-A983-673333F8EDB9}"/>
          </ac:spMkLst>
        </pc:spChg>
        <pc:picChg chg="add mod">
          <ac:chgData name="Andrey Bogolepov" userId="fa5c7374-611a-44a9-8182-2f64722c86dc" providerId="ADAL" clId="{84B11D8B-2F19-4F8D-B312-436FF2B87FF2}" dt="2018-07-05T15:56:07.458" v="263" actId="1076"/>
          <ac:picMkLst>
            <pc:docMk/>
            <pc:sldMk cId="2427120566" sldId="256"/>
            <ac:picMk id="4" creationId="{A2F54080-5590-43C5-9033-B0294ACA8D0A}"/>
          </ac:picMkLst>
        </pc:picChg>
      </pc:sldChg>
      <pc:sldChg chg="addSp modSp modAnim">
        <pc:chgData name="Andrey Bogolepov" userId="fa5c7374-611a-44a9-8182-2f64722c86dc" providerId="ADAL" clId="{84B11D8B-2F19-4F8D-B312-436FF2B87FF2}" dt="2018-07-05T17:02:29.497" v="1679" actId="1036"/>
        <pc:sldMkLst>
          <pc:docMk/>
          <pc:sldMk cId="1001297571" sldId="257"/>
        </pc:sldMkLst>
        <pc:spChg chg="mod">
          <ac:chgData name="Andrey Bogolepov" userId="fa5c7374-611a-44a9-8182-2f64722c86dc" providerId="ADAL" clId="{84B11D8B-2F19-4F8D-B312-436FF2B87FF2}" dt="2018-07-05T15:55:43.004" v="261" actId="20577"/>
          <ac:spMkLst>
            <pc:docMk/>
            <pc:sldMk cId="1001297571" sldId="257"/>
            <ac:spMk id="2" creationId="{F1443309-EB05-490F-8AA9-8DA51FEC64BA}"/>
          </ac:spMkLst>
        </pc:spChg>
        <pc:spChg chg="add mod">
          <ac:chgData name="Andrey Bogolepov" userId="fa5c7374-611a-44a9-8182-2f64722c86dc" providerId="ADAL" clId="{84B11D8B-2F19-4F8D-B312-436FF2B87FF2}" dt="2018-07-05T17:02:29.497" v="1679" actId="1036"/>
          <ac:spMkLst>
            <pc:docMk/>
            <pc:sldMk cId="1001297571" sldId="257"/>
            <ac:spMk id="3" creationId="{263C7D12-23F1-41F6-B759-63043A7C2D08}"/>
          </ac:spMkLst>
        </pc:spChg>
        <pc:graphicFrameChg chg="mod">
          <ac:chgData name="Andrey Bogolepov" userId="fa5c7374-611a-44a9-8182-2f64722c86dc" providerId="ADAL" clId="{84B11D8B-2F19-4F8D-B312-436FF2B87FF2}" dt="2018-07-05T15:52:13.263" v="217"/>
          <ac:graphicFrameMkLst>
            <pc:docMk/>
            <pc:sldMk cId="1001297571" sldId="257"/>
            <ac:graphicFrameMk id="6" creationId="{813F8730-3A6A-4F95-82C4-1798B4F75667}"/>
          </ac:graphicFrameMkLst>
        </pc:graphicFrameChg>
      </pc:sldChg>
      <pc:sldChg chg="addSp modSp modAnim">
        <pc:chgData name="Andrey Bogolepov" userId="fa5c7374-611a-44a9-8182-2f64722c86dc" providerId="ADAL" clId="{84B11D8B-2F19-4F8D-B312-436FF2B87FF2}" dt="2018-07-05T17:02:41.683" v="1680"/>
        <pc:sldMkLst>
          <pc:docMk/>
          <pc:sldMk cId="502689960" sldId="258"/>
        </pc:sldMkLst>
        <pc:spChg chg="mod">
          <ac:chgData name="Andrey Bogolepov" userId="fa5c7374-611a-44a9-8182-2f64722c86dc" providerId="ADAL" clId="{84B11D8B-2F19-4F8D-B312-436FF2B87FF2}" dt="2018-07-05T15:47:57.692" v="93" actId="20577"/>
          <ac:spMkLst>
            <pc:docMk/>
            <pc:sldMk cId="502689960" sldId="258"/>
            <ac:spMk id="2" creationId="{7D86A1CE-354A-4BE9-8287-8415FE039006}"/>
          </ac:spMkLst>
        </pc:spChg>
        <pc:spChg chg="add">
          <ac:chgData name="Andrey Bogolepov" userId="fa5c7374-611a-44a9-8182-2f64722c86dc" providerId="ADAL" clId="{84B11D8B-2F19-4F8D-B312-436FF2B87FF2}" dt="2018-07-05T17:02:41.683" v="1680"/>
          <ac:spMkLst>
            <pc:docMk/>
            <pc:sldMk cId="502689960" sldId="258"/>
            <ac:spMk id="4" creationId="{96E21BEB-E7BB-4247-A402-AEAE644AED5D}"/>
          </ac:spMkLst>
        </pc:spChg>
      </pc:sldChg>
      <pc:sldChg chg="addSp delSp modSp add mod modAnim">
        <pc:chgData name="Andrey Bogolepov" userId="fa5c7374-611a-44a9-8182-2f64722c86dc" providerId="ADAL" clId="{84B11D8B-2F19-4F8D-B312-436FF2B87FF2}" dt="2018-07-05T17:02:50.170" v="1682"/>
        <pc:sldMkLst>
          <pc:docMk/>
          <pc:sldMk cId="1378999227" sldId="259"/>
        </pc:sldMkLst>
        <pc:spChg chg="mod">
          <ac:chgData name="Andrey Bogolepov" userId="fa5c7374-611a-44a9-8182-2f64722c86dc" providerId="ADAL" clId="{84B11D8B-2F19-4F8D-B312-436FF2B87FF2}" dt="2018-07-05T15:48:45.807" v="179" actId="20577"/>
          <ac:spMkLst>
            <pc:docMk/>
            <pc:sldMk cId="1378999227" sldId="259"/>
            <ac:spMk id="2" creationId="{ECBF6C7D-EFB7-4B46-BCF0-7751E1D54947}"/>
          </ac:spMkLst>
        </pc:spChg>
        <pc:spChg chg="del">
          <ac:chgData name="Andrey Bogolepov" userId="fa5c7374-611a-44a9-8182-2f64722c86dc" providerId="ADAL" clId="{84B11D8B-2F19-4F8D-B312-436FF2B87FF2}" dt="2018-07-04T17:53:08.700" v="14" actId="1957"/>
          <ac:spMkLst>
            <pc:docMk/>
            <pc:sldMk cId="1378999227" sldId="259"/>
            <ac:spMk id="3" creationId="{730ACA8D-DC2D-4056-B877-36829EC3C6E2}"/>
          </ac:spMkLst>
        </pc:spChg>
        <pc:spChg chg="add">
          <ac:chgData name="Andrey Bogolepov" userId="fa5c7374-611a-44a9-8182-2f64722c86dc" providerId="ADAL" clId="{84B11D8B-2F19-4F8D-B312-436FF2B87FF2}" dt="2018-07-05T17:02:50.170" v="1682"/>
          <ac:spMkLst>
            <pc:docMk/>
            <pc:sldMk cId="1378999227" sldId="259"/>
            <ac:spMk id="4" creationId="{DFC3EFA0-794C-45C2-985F-E4524927953C}"/>
          </ac:spMkLst>
        </pc:spChg>
        <pc:graphicFrameChg chg="add mod">
          <ac:chgData name="Andrey Bogolepov" userId="fa5c7374-611a-44a9-8182-2f64722c86dc" providerId="ADAL" clId="{84B11D8B-2F19-4F8D-B312-436FF2B87FF2}" dt="2018-07-04T17:53:08.700" v="14" actId="1957"/>
          <ac:graphicFrameMkLst>
            <pc:docMk/>
            <pc:sldMk cId="1378999227" sldId="259"/>
            <ac:graphicFrameMk id="6" creationId="{BF9177D9-5125-46E5-874B-7C34E07BAD2E}"/>
          </ac:graphicFrameMkLst>
        </pc:graphicFrameChg>
      </pc:sldChg>
      <pc:sldChg chg="addSp modSp add mod ord">
        <pc:chgData name="Andrey Bogolepov" userId="fa5c7374-611a-44a9-8182-2f64722c86dc" providerId="ADAL" clId="{84B11D8B-2F19-4F8D-B312-436FF2B87FF2}" dt="2018-07-06T05:58:52.447" v="1824"/>
        <pc:sldMkLst>
          <pc:docMk/>
          <pc:sldMk cId="3624059367" sldId="260"/>
        </pc:sldMkLst>
        <pc:spChg chg="mod">
          <ac:chgData name="Andrey Bogolepov" userId="fa5c7374-611a-44a9-8182-2f64722c86dc" providerId="ADAL" clId="{84B11D8B-2F19-4F8D-B312-436FF2B87FF2}" dt="2018-07-05T15:48:57.919" v="199" actId="20577"/>
          <ac:spMkLst>
            <pc:docMk/>
            <pc:sldMk cId="3624059367" sldId="260"/>
            <ac:spMk id="2" creationId="{ECBF6C7D-EFB7-4B46-BCF0-7751E1D54947}"/>
          </ac:spMkLst>
        </pc:spChg>
        <pc:spChg chg="add">
          <ac:chgData name="Andrey Bogolepov" userId="fa5c7374-611a-44a9-8182-2f64722c86dc" providerId="ADAL" clId="{84B11D8B-2F19-4F8D-B312-436FF2B87FF2}" dt="2018-07-05T17:02:45.660" v="1681"/>
          <ac:spMkLst>
            <pc:docMk/>
            <pc:sldMk cId="3624059367" sldId="260"/>
            <ac:spMk id="4" creationId="{714D9EC1-1DFF-4F1E-9CC5-5DAD4D2D0720}"/>
          </ac:spMkLst>
        </pc:spChg>
        <pc:graphicFrameChg chg="mod">
          <ac:chgData name="Andrey Bogolepov" userId="fa5c7374-611a-44a9-8182-2f64722c86dc" providerId="ADAL" clId="{84B11D8B-2F19-4F8D-B312-436FF2B87FF2}" dt="2018-07-05T15:47:34.990" v="56" actId="20577"/>
          <ac:graphicFrameMkLst>
            <pc:docMk/>
            <pc:sldMk cId="3624059367" sldId="260"/>
            <ac:graphicFrameMk id="6" creationId="{BF9177D9-5125-46E5-874B-7C34E07BAD2E}"/>
          </ac:graphicFrameMkLst>
        </pc:graphicFrameChg>
      </pc:sldChg>
      <pc:sldChg chg="addSp delSp modSp add mod modAnim">
        <pc:chgData name="Andrey Bogolepov" userId="fa5c7374-611a-44a9-8182-2f64722c86dc" providerId="ADAL" clId="{84B11D8B-2F19-4F8D-B312-436FF2B87FF2}" dt="2018-07-05T17:06:03.056" v="1754"/>
        <pc:sldMkLst>
          <pc:docMk/>
          <pc:sldMk cId="103613259" sldId="261"/>
        </pc:sldMkLst>
        <pc:spChg chg="mod">
          <ac:chgData name="Andrey Bogolepov" userId="fa5c7374-611a-44a9-8182-2f64722c86dc" providerId="ADAL" clId="{84B11D8B-2F19-4F8D-B312-436FF2B87FF2}" dt="2018-07-05T17:05:16.374" v="1749" actId="20577"/>
          <ac:spMkLst>
            <pc:docMk/>
            <pc:sldMk cId="103613259" sldId="261"/>
            <ac:spMk id="2" creationId="{365AB218-2539-48B2-A1FD-7568E79D6921}"/>
          </ac:spMkLst>
        </pc:spChg>
        <pc:spChg chg="add del">
          <ac:chgData name="Andrey Bogolepov" userId="fa5c7374-611a-44a9-8182-2f64722c86dc" providerId="ADAL" clId="{84B11D8B-2F19-4F8D-B312-436FF2B87FF2}" dt="2018-07-05T16:05:33.938" v="298" actId="1957"/>
          <ac:spMkLst>
            <pc:docMk/>
            <pc:sldMk cId="103613259" sldId="261"/>
            <ac:spMk id="3" creationId="{2678F3FA-F7A5-44CD-961E-DCC50663C593}"/>
          </ac:spMkLst>
        </pc:spChg>
        <pc:spChg chg="add mod">
          <ac:chgData name="Andrey Bogolepov" userId="fa5c7374-611a-44a9-8182-2f64722c86dc" providerId="ADAL" clId="{84B11D8B-2F19-4F8D-B312-436FF2B87FF2}" dt="2018-07-05T16:15:23.764" v="341" actId="339"/>
          <ac:spMkLst>
            <pc:docMk/>
            <pc:sldMk cId="103613259" sldId="261"/>
            <ac:spMk id="10" creationId="{B62EB33E-E23F-4CFC-82D4-ED8458B0895E}"/>
          </ac:spMkLst>
        </pc:spChg>
        <pc:spChg chg="add mod">
          <ac:chgData name="Andrey Bogolepov" userId="fa5c7374-611a-44a9-8182-2f64722c86dc" providerId="ADAL" clId="{84B11D8B-2F19-4F8D-B312-436FF2B87FF2}" dt="2018-07-05T16:15:26.358" v="342" actId="339"/>
          <ac:spMkLst>
            <pc:docMk/>
            <pc:sldMk cId="103613259" sldId="261"/>
            <ac:spMk id="11" creationId="{FA9AAD14-29F9-4008-B749-6989C10BE5D4}"/>
          </ac:spMkLst>
        </pc:spChg>
        <pc:spChg chg="add mod">
          <ac:chgData name="Andrey Bogolepov" userId="fa5c7374-611a-44a9-8182-2f64722c86dc" providerId="ADAL" clId="{84B11D8B-2F19-4F8D-B312-436FF2B87FF2}" dt="2018-07-05T16:15:27.839" v="343" actId="339"/>
          <ac:spMkLst>
            <pc:docMk/>
            <pc:sldMk cId="103613259" sldId="261"/>
            <ac:spMk id="12" creationId="{1E19FC87-4659-4015-A4E3-8EAAABD948C8}"/>
          </ac:spMkLst>
        </pc:spChg>
        <pc:spChg chg="add mod">
          <ac:chgData name="Andrey Bogolepov" userId="fa5c7374-611a-44a9-8182-2f64722c86dc" providerId="ADAL" clId="{84B11D8B-2F19-4F8D-B312-436FF2B87FF2}" dt="2018-07-05T16:20:28.754" v="408" actId="14100"/>
          <ac:spMkLst>
            <pc:docMk/>
            <pc:sldMk cId="103613259" sldId="261"/>
            <ac:spMk id="13" creationId="{25F7A366-16D7-4FE1-A952-41D7BC86AE0A}"/>
          </ac:spMkLst>
        </pc:spChg>
        <pc:spChg chg="add mod">
          <ac:chgData name="Andrey Bogolepov" userId="fa5c7374-611a-44a9-8182-2f64722c86dc" providerId="ADAL" clId="{84B11D8B-2F19-4F8D-B312-436FF2B87FF2}" dt="2018-07-05T16:16:51.496" v="391" actId="1036"/>
          <ac:spMkLst>
            <pc:docMk/>
            <pc:sldMk cId="103613259" sldId="261"/>
            <ac:spMk id="14" creationId="{AB7C974E-86A6-4726-8964-4DE447FAB92E}"/>
          </ac:spMkLst>
        </pc:spChg>
        <pc:spChg chg="add mod">
          <ac:chgData name="Andrey Bogolepov" userId="fa5c7374-611a-44a9-8182-2f64722c86dc" providerId="ADAL" clId="{84B11D8B-2F19-4F8D-B312-436FF2B87FF2}" dt="2018-07-05T16:17:52.700" v="393" actId="1076"/>
          <ac:spMkLst>
            <pc:docMk/>
            <pc:sldMk cId="103613259" sldId="261"/>
            <ac:spMk id="15" creationId="{DD125C0A-DA5A-4772-9C80-0C4B4B0E6890}"/>
          </ac:spMkLst>
        </pc:spChg>
        <pc:spChg chg="add mod">
          <ac:chgData name="Andrey Bogolepov" userId="fa5c7374-611a-44a9-8182-2f64722c86dc" providerId="ADAL" clId="{84B11D8B-2F19-4F8D-B312-436FF2B87FF2}" dt="2018-07-05T16:18:29.505" v="397" actId="1076"/>
          <ac:spMkLst>
            <pc:docMk/>
            <pc:sldMk cId="103613259" sldId="261"/>
            <ac:spMk id="16" creationId="{99DEBCC8-67BA-4CAC-A1D4-655F52E77517}"/>
          </ac:spMkLst>
        </pc:spChg>
        <pc:spChg chg="add">
          <ac:chgData name="Andrey Bogolepov" userId="fa5c7374-611a-44a9-8182-2f64722c86dc" providerId="ADAL" clId="{84B11D8B-2F19-4F8D-B312-436FF2B87FF2}" dt="2018-07-05T17:02:53.573" v="1683"/>
          <ac:spMkLst>
            <pc:docMk/>
            <pc:sldMk cId="103613259" sldId="261"/>
            <ac:spMk id="17" creationId="{5E41785A-06A8-45F2-A851-67A149898DF7}"/>
          </ac:spMkLst>
        </pc:spChg>
        <pc:graphicFrameChg chg="add del mod">
          <ac:chgData name="Andrey Bogolepov" userId="fa5c7374-611a-44a9-8182-2f64722c86dc" providerId="ADAL" clId="{84B11D8B-2F19-4F8D-B312-436FF2B87FF2}" dt="2018-07-05T16:05:15.780" v="284" actId="1957"/>
          <ac:graphicFrameMkLst>
            <pc:docMk/>
            <pc:sldMk cId="103613259" sldId="261"/>
            <ac:graphicFrameMk id="6" creationId="{008C9F23-EAA8-4370-99D9-B1E865A3246F}"/>
          </ac:graphicFrameMkLst>
        </pc:graphicFrameChg>
        <pc:graphicFrameChg chg="add mod">
          <ac:chgData name="Andrey Bogolepov" userId="fa5c7374-611a-44a9-8182-2f64722c86dc" providerId="ADAL" clId="{84B11D8B-2F19-4F8D-B312-436FF2B87FF2}" dt="2018-07-05T17:06:03.056" v="1754"/>
          <ac:graphicFrameMkLst>
            <pc:docMk/>
            <pc:sldMk cId="103613259" sldId="261"/>
            <ac:graphicFrameMk id="9" creationId="{9427AB39-BD88-4460-A503-0B06B217E9A8}"/>
          </ac:graphicFrameMkLst>
        </pc:graphicFrameChg>
      </pc:sldChg>
      <pc:sldChg chg="addSp modSp add modAnim">
        <pc:chgData name="Andrey Bogolepov" userId="fa5c7374-611a-44a9-8182-2f64722c86dc" providerId="ADAL" clId="{84B11D8B-2F19-4F8D-B312-436FF2B87FF2}" dt="2018-07-05T17:07:57.012" v="1758"/>
        <pc:sldMkLst>
          <pc:docMk/>
          <pc:sldMk cId="3800572836" sldId="262"/>
        </pc:sldMkLst>
        <pc:spChg chg="mod">
          <ac:chgData name="Andrey Bogolepov" userId="fa5c7374-611a-44a9-8182-2f64722c86dc" providerId="ADAL" clId="{84B11D8B-2F19-4F8D-B312-436FF2B87FF2}" dt="2018-07-05T16:45:22.929" v="1105" actId="20577"/>
          <ac:spMkLst>
            <pc:docMk/>
            <pc:sldMk cId="3800572836" sldId="262"/>
            <ac:spMk id="2" creationId="{7521ADBB-3701-43C9-94F4-FD7F90621597}"/>
          </ac:spMkLst>
        </pc:spChg>
        <pc:spChg chg="mod">
          <ac:chgData name="Andrey Bogolepov" userId="fa5c7374-611a-44a9-8182-2f64722c86dc" providerId="ADAL" clId="{84B11D8B-2F19-4F8D-B312-436FF2B87FF2}" dt="2018-07-05T16:37:54.817" v="762" actId="20577"/>
          <ac:spMkLst>
            <pc:docMk/>
            <pc:sldMk cId="3800572836" sldId="262"/>
            <ac:spMk id="3" creationId="{D49C81B3-A4D2-467F-992A-89FD05058B96}"/>
          </ac:spMkLst>
        </pc:spChg>
        <pc:spChg chg="add">
          <ac:chgData name="Andrey Bogolepov" userId="fa5c7374-611a-44a9-8182-2f64722c86dc" providerId="ADAL" clId="{84B11D8B-2F19-4F8D-B312-436FF2B87FF2}" dt="2018-07-05T17:03:00.931" v="1685"/>
          <ac:spMkLst>
            <pc:docMk/>
            <pc:sldMk cId="3800572836" sldId="262"/>
            <ac:spMk id="4" creationId="{9721D640-15BA-4ECF-9023-9EEC7CFDB86A}"/>
          </ac:spMkLst>
        </pc:spChg>
      </pc:sldChg>
      <pc:sldChg chg="addSp modSp add mod">
        <pc:chgData name="Andrey Bogolepov" userId="fa5c7374-611a-44a9-8182-2f64722c86dc" providerId="ADAL" clId="{84B11D8B-2F19-4F8D-B312-436FF2B87FF2}" dt="2018-07-05T17:02:55.623" v="1684"/>
        <pc:sldMkLst>
          <pc:docMk/>
          <pc:sldMk cId="3363198950" sldId="263"/>
        </pc:sldMkLst>
        <pc:spChg chg="mod">
          <ac:chgData name="Andrey Bogolepov" userId="fa5c7374-611a-44a9-8182-2f64722c86dc" providerId="ADAL" clId="{84B11D8B-2F19-4F8D-B312-436FF2B87FF2}" dt="2018-07-05T16:26:26.827" v="455" actId="20577"/>
          <ac:spMkLst>
            <pc:docMk/>
            <pc:sldMk cId="3363198950" sldId="263"/>
            <ac:spMk id="2" creationId="{ECBF6C7D-EFB7-4B46-BCF0-7751E1D54947}"/>
          </ac:spMkLst>
        </pc:spChg>
        <pc:spChg chg="add">
          <ac:chgData name="Andrey Bogolepov" userId="fa5c7374-611a-44a9-8182-2f64722c86dc" providerId="ADAL" clId="{84B11D8B-2F19-4F8D-B312-436FF2B87FF2}" dt="2018-07-05T17:02:55.623" v="1684"/>
          <ac:spMkLst>
            <pc:docMk/>
            <pc:sldMk cId="3363198950" sldId="263"/>
            <ac:spMk id="4" creationId="{C2CCC577-FC4A-4F6F-81F2-4697A7E75863}"/>
          </ac:spMkLst>
        </pc:spChg>
      </pc:sldChg>
      <pc:sldChg chg="modSp add modAnim">
        <pc:chgData name="Andrey Bogolepov" userId="fa5c7374-611a-44a9-8182-2f64722c86dc" providerId="ADAL" clId="{84B11D8B-2F19-4F8D-B312-436FF2B87FF2}" dt="2018-07-05T17:08:34.643" v="1760" actId="20577"/>
        <pc:sldMkLst>
          <pc:docMk/>
          <pc:sldMk cId="901718326" sldId="264"/>
        </pc:sldMkLst>
        <pc:spChg chg="mod">
          <ac:chgData name="Andrey Bogolepov" userId="fa5c7374-611a-44a9-8182-2f64722c86dc" providerId="ADAL" clId="{84B11D8B-2F19-4F8D-B312-436FF2B87FF2}" dt="2018-07-05T16:58:01.917" v="1553" actId="20577"/>
          <ac:spMkLst>
            <pc:docMk/>
            <pc:sldMk cId="901718326" sldId="264"/>
            <ac:spMk id="2" creationId="{3B6137C7-0227-4CA2-B7A9-F247C61DB40D}"/>
          </ac:spMkLst>
        </pc:spChg>
        <pc:spChg chg="mod">
          <ac:chgData name="Andrey Bogolepov" userId="fa5c7374-611a-44a9-8182-2f64722c86dc" providerId="ADAL" clId="{84B11D8B-2F19-4F8D-B312-436FF2B87FF2}" dt="2018-07-05T17:08:34.643" v="1760" actId="20577"/>
          <ac:spMkLst>
            <pc:docMk/>
            <pc:sldMk cId="901718326" sldId="264"/>
            <ac:spMk id="3" creationId="{A070CF92-CA71-4133-B7E5-91905B3A532C}"/>
          </ac:spMkLst>
        </pc:spChg>
      </pc:sldChg>
      <pc:sldChg chg="modSp add mod">
        <pc:chgData name="Andrey Bogolepov" userId="fa5c7374-611a-44a9-8182-2f64722c86dc" providerId="ADAL" clId="{84B11D8B-2F19-4F8D-B312-436FF2B87FF2}" dt="2018-07-06T05:58:14.469" v="1823" actId="20577"/>
        <pc:sldMkLst>
          <pc:docMk/>
          <pc:sldMk cId="4144485519" sldId="265"/>
        </pc:sldMkLst>
        <pc:spChg chg="mod">
          <ac:chgData name="Andrey Bogolepov" userId="fa5c7374-611a-44a9-8182-2f64722c86dc" providerId="ADAL" clId="{84B11D8B-2F19-4F8D-B312-436FF2B87FF2}" dt="2018-07-06T05:58:14.469" v="1823" actId="20577"/>
          <ac:spMkLst>
            <pc:docMk/>
            <pc:sldMk cId="4144485519" sldId="265"/>
            <ac:spMk id="2" creationId="{F1443309-EB05-490F-8AA9-8DA51FEC64BA}"/>
          </ac:spMkLst>
        </pc:spChg>
        <pc:graphicFrameChg chg="mod">
          <ac:chgData name="Andrey Bogolepov" userId="fa5c7374-611a-44a9-8182-2f64722c86dc" providerId="ADAL" clId="{84B11D8B-2F19-4F8D-B312-436FF2B87FF2}" dt="2018-07-06T05:51:44.954" v="1773" actId="403"/>
          <ac:graphicFrameMkLst>
            <pc:docMk/>
            <pc:sldMk cId="4144485519" sldId="265"/>
            <ac:graphicFrameMk id="6" creationId="{813F8730-3A6A-4F95-82C4-1798B4F75667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package" Target="../embeddings/Microsoft_Excel_Worksheet2.xlsx"/><Relationship Id="rId4" Type="http://schemas.openxmlformats.org/officeDocument/2006/relationships/image" Target="../media/image2.jpeg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package" Target="../embeddings/Microsoft_Excel_Worksheet4.xlsx"/><Relationship Id="rId4" Type="http://schemas.openxmlformats.org/officeDocument/2006/relationships/image" Target="../media/image2.jpe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package" Target="../embeddings/Microsoft_Excel_Worksheet6.xlsx"/><Relationship Id="rId4" Type="http://schemas.openxmlformats.org/officeDocument/2006/relationships/image" Target="../media/image2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404081000291628"/>
          <c:y val="0.12562144233172035"/>
          <c:w val="0.43672845581802272"/>
          <c:h val="0.85243069225721779"/>
        </c:manualLayout>
      </c:layout>
      <c:radarChart>
        <c:radarStyle val="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Лист1!$A$2:$A$49</c:f>
              <c:strCache>
                <c:ptCount val="48"/>
                <c:pt idx="0">
                  <c:v>Работа для Вас</c:v>
                </c:pt>
                <c:pt idx="1">
                  <c:v>Есть Работа</c:v>
                </c:pt>
                <c:pt idx="2">
                  <c:v>Вакансия от А до Я</c:v>
                </c:pt>
                <c:pt idx="3">
                  <c:v>Работа Урал</c:v>
                </c:pt>
                <c:pt idx="4">
                  <c:v>Быстрый Курьер</c:v>
                </c:pt>
                <c:pt idx="5">
                  <c:v>Из рук в руки</c:v>
                </c:pt>
                <c:pt idx="6">
                  <c:v>Свежие Объявления</c:v>
                </c:pt>
                <c:pt idx="7">
                  <c:v>Стольник</c:v>
                </c:pt>
                <c:pt idx="8">
                  <c:v>Я Покупаю</c:v>
                </c:pt>
                <c:pt idx="9">
                  <c:v>Happy</c:v>
                </c:pt>
                <c:pt idx="10">
                  <c:v>Ле табуре</c:v>
                </c:pt>
                <c:pt idx="11">
                  <c:v>Банзай</c:v>
                </c:pt>
                <c:pt idx="12">
                  <c:v>Выбирай</c:v>
                </c:pt>
                <c:pt idx="13">
                  <c:v>ЕКБ.Собака.ru</c:v>
                </c:pt>
                <c:pt idx="14">
                  <c:v>Комсомольская Правда (ежеденевный выпуск)</c:v>
                </c:pt>
                <c:pt idx="15">
                  <c:v>Московский Комсомолец - Урал</c:v>
                </c:pt>
                <c:pt idx="16">
                  <c:v>Комсомольская Правда (толстушка)</c:v>
                </c:pt>
                <c:pt idx="17">
                  <c:v>Аргументы и Факты</c:v>
                </c:pt>
                <c:pt idx="18">
                  <c:v>Аргументы недели</c:v>
                </c:pt>
                <c:pt idx="19">
                  <c:v>Известия</c:v>
                </c:pt>
                <c:pt idx="20">
                  <c:v>Ведомости</c:v>
                </c:pt>
                <c:pt idx="21">
                  <c:v>National Business</c:v>
                </c:pt>
                <c:pt idx="22">
                  <c:v>Теленеделя</c:v>
                </c:pt>
                <c:pt idx="23">
                  <c:v>Телесемь</c:v>
                </c:pt>
                <c:pt idx="24">
                  <c:v>Телемир</c:v>
                </c:pt>
                <c:pt idx="25">
                  <c:v>Уральский Садовод</c:v>
                </c:pt>
                <c:pt idx="26">
                  <c:v>Жизнь</c:v>
                </c:pt>
                <c:pt idx="27">
                  <c:v>Телепрограмма КП</c:v>
                </c:pt>
                <c:pt idx="28">
                  <c:v>Cosmopolitan Урал</c:v>
                </c:pt>
                <c:pt idx="29">
                  <c:v>Стройка</c:v>
                </c:pt>
                <c:pt idx="30">
                  <c:v>Автодрайв</c:v>
                </c:pt>
                <c:pt idx="31">
                  <c:v>Пульс Цен</c:v>
                </c:pt>
                <c:pt idx="32">
                  <c:v>BLIZKO Ремонт</c:v>
                </c:pt>
                <c:pt idx="33">
                  <c:v>АвтоЭлита</c:v>
                </c:pt>
                <c:pt idx="34">
                  <c:v>Есть Вариант!</c:v>
                </c:pt>
                <c:pt idx="35">
                  <c:v>Современный Дом и Офис</c:v>
                </c:pt>
                <c:pt idx="36">
                  <c:v>Областная Газета</c:v>
                </c:pt>
                <c:pt idx="37">
                  <c:v>Уральский Рабочий (ежеденевный выпуск)</c:v>
                </c:pt>
                <c:pt idx="38">
                  <c:v>Вечерний Екатеринбург</c:v>
                </c:pt>
                <c:pt idx="39">
                  <c:v>Наша Газета</c:v>
                </c:pt>
                <c:pt idx="40">
                  <c:v>Российская Газета</c:v>
                </c:pt>
                <c:pt idx="41">
                  <c:v>Красная Бурда</c:v>
                </c:pt>
                <c:pt idx="42">
                  <c:v>Эксперт-Урал</c:v>
                </c:pt>
                <c:pt idx="43">
                  <c:v>Деловой Квартал</c:v>
                </c:pt>
                <c:pt idx="44">
                  <c:v>Бизнес&amp;Жизнь</c:v>
                </c:pt>
                <c:pt idx="45">
                  <c:v>КоммерсантЪ</c:v>
                </c:pt>
                <c:pt idx="46">
                  <c:v>Наши деньги-Екатеринбург</c:v>
                </c:pt>
                <c:pt idx="47">
                  <c:v>Труд</c:v>
                </c:pt>
              </c:strCache>
            </c:strRef>
          </c:cat>
          <c:val>
            <c:numRef>
              <c:f>Лист1!$B$2:$B$49</c:f>
              <c:numCache>
                <c:formatCode>####.000</c:formatCode>
                <c:ptCount val="48"/>
                <c:pt idx="0">
                  <c:v>0.65382245802023609</c:v>
                </c:pt>
                <c:pt idx="1">
                  <c:v>0.64526448031050199</c:v>
                </c:pt>
                <c:pt idx="2">
                  <c:v>0.59944067823972202</c:v>
                </c:pt>
                <c:pt idx="3">
                  <c:v>0.55913872985773938</c:v>
                </c:pt>
                <c:pt idx="4">
                  <c:v>0.53834197549525953</c:v>
                </c:pt>
                <c:pt idx="5">
                  <c:v>0.5098000196202167</c:v>
                </c:pt>
                <c:pt idx="6">
                  <c:v>0.34215311750173072</c:v>
                </c:pt>
                <c:pt idx="7">
                  <c:v>-6.3146731108653232E-4</c:v>
                </c:pt>
                <c:pt idx="8">
                  <c:v>5.2732409905680462E-2</c:v>
                </c:pt>
                <c:pt idx="9">
                  <c:v>-2.6577578479585238E-4</c:v>
                </c:pt>
                <c:pt idx="10">
                  <c:v>-4.6627164728591845E-2</c:v>
                </c:pt>
                <c:pt idx="11">
                  <c:v>3.8756447975264251E-2</c:v>
                </c:pt>
                <c:pt idx="12">
                  <c:v>6.839834533340898E-2</c:v>
                </c:pt>
                <c:pt idx="13">
                  <c:v>0.11673968561590273</c:v>
                </c:pt>
                <c:pt idx="14">
                  <c:v>2.3695238878324757E-2</c:v>
                </c:pt>
                <c:pt idx="15">
                  <c:v>5.5567470048773118E-2</c:v>
                </c:pt>
                <c:pt idx="16">
                  <c:v>-5.6438155169051776E-2</c:v>
                </c:pt>
                <c:pt idx="17">
                  <c:v>8.4810303546593909E-3</c:v>
                </c:pt>
                <c:pt idx="18">
                  <c:v>-2.0320359616756673E-2</c:v>
                </c:pt>
                <c:pt idx="19">
                  <c:v>0.1226072066059247</c:v>
                </c:pt>
                <c:pt idx="20">
                  <c:v>0.2044188409026052</c:v>
                </c:pt>
                <c:pt idx="21">
                  <c:v>0.10710394981989552</c:v>
                </c:pt>
                <c:pt idx="22">
                  <c:v>0.18009911986267493</c:v>
                </c:pt>
                <c:pt idx="23">
                  <c:v>0.15234237733494663</c:v>
                </c:pt>
                <c:pt idx="24">
                  <c:v>0.13719215046086838</c:v>
                </c:pt>
                <c:pt idx="25">
                  <c:v>3.8863998187659357E-2</c:v>
                </c:pt>
                <c:pt idx="26">
                  <c:v>2.4585699114615812E-2</c:v>
                </c:pt>
                <c:pt idx="27">
                  <c:v>6.4350964002721597E-2</c:v>
                </c:pt>
                <c:pt idx="28">
                  <c:v>8.7533997001767574E-2</c:v>
                </c:pt>
                <c:pt idx="29">
                  <c:v>3.976838178028437E-2</c:v>
                </c:pt>
                <c:pt idx="30">
                  <c:v>0.10167272163027449</c:v>
                </c:pt>
                <c:pt idx="31">
                  <c:v>0.23116315413442054</c:v>
                </c:pt>
                <c:pt idx="32">
                  <c:v>2.3883856811024399E-2</c:v>
                </c:pt>
                <c:pt idx="33">
                  <c:v>6.8399308982052459E-2</c:v>
                </c:pt>
                <c:pt idx="34">
                  <c:v>0.22550234390169535</c:v>
                </c:pt>
                <c:pt idx="35">
                  <c:v>-8.635742050191543E-2</c:v>
                </c:pt>
                <c:pt idx="36">
                  <c:v>8.3001533297663771E-2</c:v>
                </c:pt>
                <c:pt idx="37">
                  <c:v>7.4715418149406812E-2</c:v>
                </c:pt>
                <c:pt idx="38">
                  <c:v>0.12346964839704598</c:v>
                </c:pt>
                <c:pt idx="39">
                  <c:v>0.11292099417055569</c:v>
                </c:pt>
                <c:pt idx="40">
                  <c:v>-3.0090977006542566E-2</c:v>
                </c:pt>
                <c:pt idx="41">
                  <c:v>0.16857564736522013</c:v>
                </c:pt>
                <c:pt idx="42">
                  <c:v>-1.374750999983468E-2</c:v>
                </c:pt>
                <c:pt idx="43">
                  <c:v>5.9591951700390243E-2</c:v>
                </c:pt>
                <c:pt idx="44">
                  <c:v>-4.5013082409563976E-2</c:v>
                </c:pt>
                <c:pt idx="45">
                  <c:v>-3.4298212478801403E-2</c:v>
                </c:pt>
                <c:pt idx="46">
                  <c:v>9.7468620222476973E-2</c:v>
                </c:pt>
                <c:pt idx="47">
                  <c:v>4.4980360102602E-2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84-47EC-AFC9-3932E401A59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Глянец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Лист1!$A$2:$A$49</c:f>
              <c:strCache>
                <c:ptCount val="48"/>
                <c:pt idx="0">
                  <c:v>Работа для Вас</c:v>
                </c:pt>
                <c:pt idx="1">
                  <c:v>Есть Работа</c:v>
                </c:pt>
                <c:pt idx="2">
                  <c:v>Вакансия от А до Я</c:v>
                </c:pt>
                <c:pt idx="3">
                  <c:v>Работа Урал</c:v>
                </c:pt>
                <c:pt idx="4">
                  <c:v>Быстрый Курьер</c:v>
                </c:pt>
                <c:pt idx="5">
                  <c:v>Из рук в руки</c:v>
                </c:pt>
                <c:pt idx="6">
                  <c:v>Свежие Объявления</c:v>
                </c:pt>
                <c:pt idx="7">
                  <c:v>Стольник</c:v>
                </c:pt>
                <c:pt idx="8">
                  <c:v>Я Покупаю</c:v>
                </c:pt>
                <c:pt idx="9">
                  <c:v>Happy</c:v>
                </c:pt>
                <c:pt idx="10">
                  <c:v>Ле табуре</c:v>
                </c:pt>
                <c:pt idx="11">
                  <c:v>Банзай</c:v>
                </c:pt>
                <c:pt idx="12">
                  <c:v>Выбирай</c:v>
                </c:pt>
                <c:pt idx="13">
                  <c:v>ЕКБ.Собака.ru</c:v>
                </c:pt>
                <c:pt idx="14">
                  <c:v>Комсомольская Правда (ежеденевный выпуск)</c:v>
                </c:pt>
                <c:pt idx="15">
                  <c:v>Московский Комсомолец - Урал</c:v>
                </c:pt>
                <c:pt idx="16">
                  <c:v>Комсомольская Правда (толстушка)</c:v>
                </c:pt>
                <c:pt idx="17">
                  <c:v>Аргументы и Факты</c:v>
                </c:pt>
                <c:pt idx="18">
                  <c:v>Аргументы недели</c:v>
                </c:pt>
                <c:pt idx="19">
                  <c:v>Известия</c:v>
                </c:pt>
                <c:pt idx="20">
                  <c:v>Ведомости</c:v>
                </c:pt>
                <c:pt idx="21">
                  <c:v>National Business</c:v>
                </c:pt>
                <c:pt idx="22">
                  <c:v>Теленеделя</c:v>
                </c:pt>
                <c:pt idx="23">
                  <c:v>Телесемь</c:v>
                </c:pt>
                <c:pt idx="24">
                  <c:v>Телемир</c:v>
                </c:pt>
                <c:pt idx="25">
                  <c:v>Уральский Садовод</c:v>
                </c:pt>
                <c:pt idx="26">
                  <c:v>Жизнь</c:v>
                </c:pt>
                <c:pt idx="27">
                  <c:v>Телепрограмма КП</c:v>
                </c:pt>
                <c:pt idx="28">
                  <c:v>Cosmopolitan Урал</c:v>
                </c:pt>
                <c:pt idx="29">
                  <c:v>Стройка</c:v>
                </c:pt>
                <c:pt idx="30">
                  <c:v>Автодрайв</c:v>
                </c:pt>
                <c:pt idx="31">
                  <c:v>Пульс Цен</c:v>
                </c:pt>
                <c:pt idx="32">
                  <c:v>BLIZKO Ремонт</c:v>
                </c:pt>
                <c:pt idx="33">
                  <c:v>АвтоЭлита</c:v>
                </c:pt>
                <c:pt idx="34">
                  <c:v>Есть Вариант!</c:v>
                </c:pt>
                <c:pt idx="35">
                  <c:v>Современный Дом и Офис</c:v>
                </c:pt>
                <c:pt idx="36">
                  <c:v>Областная Газета</c:v>
                </c:pt>
                <c:pt idx="37">
                  <c:v>Уральский Рабочий (ежеденевный выпуск)</c:v>
                </c:pt>
                <c:pt idx="38">
                  <c:v>Вечерний Екатеринбург</c:v>
                </c:pt>
                <c:pt idx="39">
                  <c:v>Наша Газета</c:v>
                </c:pt>
                <c:pt idx="40">
                  <c:v>Российская Газета</c:v>
                </c:pt>
                <c:pt idx="41">
                  <c:v>Красная Бурда</c:v>
                </c:pt>
                <c:pt idx="42">
                  <c:v>Эксперт-Урал</c:v>
                </c:pt>
                <c:pt idx="43">
                  <c:v>Деловой Квартал</c:v>
                </c:pt>
                <c:pt idx="44">
                  <c:v>Бизнес&amp;Жизнь</c:v>
                </c:pt>
                <c:pt idx="45">
                  <c:v>КоммерсантЪ</c:v>
                </c:pt>
                <c:pt idx="46">
                  <c:v>Наши деньги-Екатеринбург</c:v>
                </c:pt>
                <c:pt idx="47">
                  <c:v>Труд</c:v>
                </c:pt>
              </c:strCache>
            </c:strRef>
          </c:cat>
          <c:val>
            <c:numRef>
              <c:f>Лист1!$C$2:$C$49</c:f>
              <c:numCache>
                <c:formatCode>####.000</c:formatCode>
                <c:ptCount val="48"/>
                <c:pt idx="0">
                  <c:v>6.1857147004847804E-2</c:v>
                </c:pt>
                <c:pt idx="1">
                  <c:v>-7.5475432205106023E-3</c:v>
                </c:pt>
                <c:pt idx="2">
                  <c:v>3.1947426951942817E-2</c:v>
                </c:pt>
                <c:pt idx="3">
                  <c:v>5.5742445524723724E-2</c:v>
                </c:pt>
                <c:pt idx="4">
                  <c:v>1.490114982112084E-2</c:v>
                </c:pt>
                <c:pt idx="5">
                  <c:v>4.2270664785502864E-2</c:v>
                </c:pt>
                <c:pt idx="6">
                  <c:v>-2.7227561258449797E-2</c:v>
                </c:pt>
                <c:pt idx="7">
                  <c:v>0.59939907031647188</c:v>
                </c:pt>
                <c:pt idx="8">
                  <c:v>0.59500664419940119</c:v>
                </c:pt>
                <c:pt idx="9">
                  <c:v>0.52277709531941952</c:v>
                </c:pt>
                <c:pt idx="10">
                  <c:v>0.52195715641956286</c:v>
                </c:pt>
                <c:pt idx="11">
                  <c:v>0.50833939669344597</c:v>
                </c:pt>
                <c:pt idx="12">
                  <c:v>0.4258950189910708</c:v>
                </c:pt>
                <c:pt idx="13">
                  <c:v>0.3767792091453977</c:v>
                </c:pt>
                <c:pt idx="14">
                  <c:v>7.229614016983163E-2</c:v>
                </c:pt>
                <c:pt idx="15">
                  <c:v>6.1311665134804384E-2</c:v>
                </c:pt>
                <c:pt idx="16">
                  <c:v>2.854932147966344E-2</c:v>
                </c:pt>
                <c:pt idx="17">
                  <c:v>-2.4996711066863145E-2</c:v>
                </c:pt>
                <c:pt idx="18">
                  <c:v>-4.0074618808973658E-2</c:v>
                </c:pt>
                <c:pt idx="19">
                  <c:v>8.6411119398390732E-2</c:v>
                </c:pt>
                <c:pt idx="20">
                  <c:v>7.2969061885994882E-3</c:v>
                </c:pt>
                <c:pt idx="21">
                  <c:v>0.11243008217563884</c:v>
                </c:pt>
                <c:pt idx="22">
                  <c:v>4.0019509465223944E-2</c:v>
                </c:pt>
                <c:pt idx="23">
                  <c:v>0.11398825103453522</c:v>
                </c:pt>
                <c:pt idx="24">
                  <c:v>6.4444104505554878E-2</c:v>
                </c:pt>
                <c:pt idx="25">
                  <c:v>-9.6816489175095832E-2</c:v>
                </c:pt>
                <c:pt idx="26">
                  <c:v>-3.7099254118080752E-2</c:v>
                </c:pt>
                <c:pt idx="27">
                  <c:v>1.7366655405908413E-2</c:v>
                </c:pt>
                <c:pt idx="28">
                  <c:v>0.21582980999622275</c:v>
                </c:pt>
                <c:pt idx="29">
                  <c:v>-3.2466366897856772E-2</c:v>
                </c:pt>
                <c:pt idx="30">
                  <c:v>8.1498228277773158E-2</c:v>
                </c:pt>
                <c:pt idx="31">
                  <c:v>-4.648842667146348E-4</c:v>
                </c:pt>
                <c:pt idx="32">
                  <c:v>0.10294280183218717</c:v>
                </c:pt>
                <c:pt idx="33">
                  <c:v>0.19785195214834034</c:v>
                </c:pt>
                <c:pt idx="34">
                  <c:v>6.967039685920759E-2</c:v>
                </c:pt>
                <c:pt idx="35">
                  <c:v>0.1834145434015193</c:v>
                </c:pt>
                <c:pt idx="36">
                  <c:v>-1.716910084282439E-2</c:v>
                </c:pt>
                <c:pt idx="37">
                  <c:v>-6.5807619788445714E-3</c:v>
                </c:pt>
                <c:pt idx="38">
                  <c:v>-9.374463856284437E-3</c:v>
                </c:pt>
                <c:pt idx="39">
                  <c:v>4.9888527075918634E-2</c:v>
                </c:pt>
                <c:pt idx="40">
                  <c:v>8.2579816010691955E-3</c:v>
                </c:pt>
                <c:pt idx="41">
                  <c:v>0.28316703166497931</c:v>
                </c:pt>
                <c:pt idx="42">
                  <c:v>-1.7948486635520101E-2</c:v>
                </c:pt>
                <c:pt idx="43">
                  <c:v>0.23987797453600951</c:v>
                </c:pt>
                <c:pt idx="44">
                  <c:v>0.41247359044359899</c:v>
                </c:pt>
                <c:pt idx="45">
                  <c:v>0.20374112999639549</c:v>
                </c:pt>
                <c:pt idx="46">
                  <c:v>-4.9974380443380137E-2</c:v>
                </c:pt>
                <c:pt idx="47">
                  <c:v>4.1807066476022441E-2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84-47EC-AFC9-3932E401A59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Таблоиды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3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Лист1!$A$2:$A$49</c:f>
              <c:strCache>
                <c:ptCount val="48"/>
                <c:pt idx="0">
                  <c:v>Работа для Вас</c:v>
                </c:pt>
                <c:pt idx="1">
                  <c:v>Есть Работа</c:v>
                </c:pt>
                <c:pt idx="2">
                  <c:v>Вакансия от А до Я</c:v>
                </c:pt>
                <c:pt idx="3">
                  <c:v>Работа Урал</c:v>
                </c:pt>
                <c:pt idx="4">
                  <c:v>Быстрый Курьер</c:v>
                </c:pt>
                <c:pt idx="5">
                  <c:v>Из рук в руки</c:v>
                </c:pt>
                <c:pt idx="6">
                  <c:v>Свежие Объявления</c:v>
                </c:pt>
                <c:pt idx="7">
                  <c:v>Стольник</c:v>
                </c:pt>
                <c:pt idx="8">
                  <c:v>Я Покупаю</c:v>
                </c:pt>
                <c:pt idx="9">
                  <c:v>Happy</c:v>
                </c:pt>
                <c:pt idx="10">
                  <c:v>Ле табуре</c:v>
                </c:pt>
                <c:pt idx="11">
                  <c:v>Банзай</c:v>
                </c:pt>
                <c:pt idx="12">
                  <c:v>Выбирай</c:v>
                </c:pt>
                <c:pt idx="13">
                  <c:v>ЕКБ.Собака.ru</c:v>
                </c:pt>
                <c:pt idx="14">
                  <c:v>Комсомольская Правда (ежеденевный выпуск)</c:v>
                </c:pt>
                <c:pt idx="15">
                  <c:v>Московский Комсомолец - Урал</c:v>
                </c:pt>
                <c:pt idx="16">
                  <c:v>Комсомольская Правда (толстушка)</c:v>
                </c:pt>
                <c:pt idx="17">
                  <c:v>Аргументы и Факты</c:v>
                </c:pt>
                <c:pt idx="18">
                  <c:v>Аргументы недели</c:v>
                </c:pt>
                <c:pt idx="19">
                  <c:v>Известия</c:v>
                </c:pt>
                <c:pt idx="20">
                  <c:v>Ведомости</c:v>
                </c:pt>
                <c:pt idx="21">
                  <c:v>National Business</c:v>
                </c:pt>
                <c:pt idx="22">
                  <c:v>Теленеделя</c:v>
                </c:pt>
                <c:pt idx="23">
                  <c:v>Телесемь</c:v>
                </c:pt>
                <c:pt idx="24">
                  <c:v>Телемир</c:v>
                </c:pt>
                <c:pt idx="25">
                  <c:v>Уральский Садовод</c:v>
                </c:pt>
                <c:pt idx="26">
                  <c:v>Жизнь</c:v>
                </c:pt>
                <c:pt idx="27">
                  <c:v>Телепрограмма КП</c:v>
                </c:pt>
                <c:pt idx="28">
                  <c:v>Cosmopolitan Урал</c:v>
                </c:pt>
                <c:pt idx="29">
                  <c:v>Стройка</c:v>
                </c:pt>
                <c:pt idx="30">
                  <c:v>Автодрайв</c:v>
                </c:pt>
                <c:pt idx="31">
                  <c:v>Пульс Цен</c:v>
                </c:pt>
                <c:pt idx="32">
                  <c:v>BLIZKO Ремонт</c:v>
                </c:pt>
                <c:pt idx="33">
                  <c:v>АвтоЭлита</c:v>
                </c:pt>
                <c:pt idx="34">
                  <c:v>Есть Вариант!</c:v>
                </c:pt>
                <c:pt idx="35">
                  <c:v>Современный Дом и Офис</c:v>
                </c:pt>
                <c:pt idx="36">
                  <c:v>Областная Газета</c:v>
                </c:pt>
                <c:pt idx="37">
                  <c:v>Уральский Рабочий (ежеденевный выпуск)</c:v>
                </c:pt>
                <c:pt idx="38">
                  <c:v>Вечерний Екатеринбург</c:v>
                </c:pt>
                <c:pt idx="39">
                  <c:v>Наша Газета</c:v>
                </c:pt>
                <c:pt idx="40">
                  <c:v>Российская Газета</c:v>
                </c:pt>
                <c:pt idx="41">
                  <c:v>Красная Бурда</c:v>
                </c:pt>
                <c:pt idx="42">
                  <c:v>Эксперт-Урал</c:v>
                </c:pt>
                <c:pt idx="43">
                  <c:v>Деловой Квартал</c:v>
                </c:pt>
                <c:pt idx="44">
                  <c:v>Бизнес&amp;Жизнь</c:v>
                </c:pt>
                <c:pt idx="45">
                  <c:v>КоммерсантЪ</c:v>
                </c:pt>
                <c:pt idx="46">
                  <c:v>Наши деньги-Екатеринбург</c:v>
                </c:pt>
                <c:pt idx="47">
                  <c:v>Труд</c:v>
                </c:pt>
              </c:strCache>
            </c:strRef>
          </c:cat>
          <c:val>
            <c:numRef>
              <c:f>Лист1!$D$2:$D$49</c:f>
              <c:numCache>
                <c:formatCode>####.000</c:formatCode>
                <c:ptCount val="48"/>
                <c:pt idx="0">
                  <c:v>-1.8288858670779341E-3</c:v>
                </c:pt>
                <c:pt idx="1">
                  <c:v>-9.7883579083219343E-3</c:v>
                </c:pt>
                <c:pt idx="2">
                  <c:v>5.3978843868596686E-2</c:v>
                </c:pt>
                <c:pt idx="3">
                  <c:v>-2.2131691699446742E-2</c:v>
                </c:pt>
                <c:pt idx="4">
                  <c:v>7.3277546635092256E-2</c:v>
                </c:pt>
                <c:pt idx="5">
                  <c:v>3.2006643059761825E-3</c:v>
                </c:pt>
                <c:pt idx="6">
                  <c:v>5.9393742394462663E-2</c:v>
                </c:pt>
                <c:pt idx="7">
                  <c:v>3.105457632171587E-2</c:v>
                </c:pt>
                <c:pt idx="8">
                  <c:v>-0.13965731885440741</c:v>
                </c:pt>
                <c:pt idx="9">
                  <c:v>0.10847310132696709</c:v>
                </c:pt>
                <c:pt idx="10">
                  <c:v>-2.834417788843276E-2</c:v>
                </c:pt>
                <c:pt idx="11">
                  <c:v>0.1567266838478987</c:v>
                </c:pt>
                <c:pt idx="12">
                  <c:v>-0.11832623267997111</c:v>
                </c:pt>
                <c:pt idx="13">
                  <c:v>0.18104367633543503</c:v>
                </c:pt>
                <c:pt idx="14">
                  <c:v>0.60455043469355985</c:v>
                </c:pt>
                <c:pt idx="15">
                  <c:v>0.5539787534010383</c:v>
                </c:pt>
                <c:pt idx="16">
                  <c:v>0.54573019956954771</c:v>
                </c:pt>
                <c:pt idx="17">
                  <c:v>0.53237702679524213</c:v>
                </c:pt>
                <c:pt idx="18">
                  <c:v>0.35279320629232264</c:v>
                </c:pt>
                <c:pt idx="19">
                  <c:v>0.33126233750138401</c:v>
                </c:pt>
                <c:pt idx="20">
                  <c:v>0.26620049029291037</c:v>
                </c:pt>
                <c:pt idx="21">
                  <c:v>0.26615564310144474</c:v>
                </c:pt>
                <c:pt idx="22">
                  <c:v>0.10244574540373182</c:v>
                </c:pt>
                <c:pt idx="23">
                  <c:v>0.13016459473489239</c:v>
                </c:pt>
                <c:pt idx="24">
                  <c:v>3.0570624039270876E-2</c:v>
                </c:pt>
                <c:pt idx="25">
                  <c:v>5.6708537357992535E-2</c:v>
                </c:pt>
                <c:pt idx="26">
                  <c:v>0.13138719908017657</c:v>
                </c:pt>
                <c:pt idx="27">
                  <c:v>1.5084514379736704E-2</c:v>
                </c:pt>
                <c:pt idx="28">
                  <c:v>6.6877220959087824E-2</c:v>
                </c:pt>
                <c:pt idx="29">
                  <c:v>4.8209583868867121E-3</c:v>
                </c:pt>
                <c:pt idx="30">
                  <c:v>0.25456664382084992</c:v>
                </c:pt>
                <c:pt idx="31">
                  <c:v>6.682400343485477E-2</c:v>
                </c:pt>
                <c:pt idx="32">
                  <c:v>-0.12171653219716827</c:v>
                </c:pt>
                <c:pt idx="33">
                  <c:v>0.2228798814763352</c:v>
                </c:pt>
                <c:pt idx="34">
                  <c:v>-0.10357735554054273</c:v>
                </c:pt>
                <c:pt idx="35">
                  <c:v>-0.11736201125230586</c:v>
                </c:pt>
                <c:pt idx="36">
                  <c:v>0.1653792290985685</c:v>
                </c:pt>
                <c:pt idx="37">
                  <c:v>0.1627114640481247</c:v>
                </c:pt>
                <c:pt idx="38">
                  <c:v>0.18426964421257735</c:v>
                </c:pt>
                <c:pt idx="39">
                  <c:v>-3.9911717181649153E-2</c:v>
                </c:pt>
                <c:pt idx="40">
                  <c:v>0.22509686432924084</c:v>
                </c:pt>
                <c:pt idx="41">
                  <c:v>0.12420342280188457</c:v>
                </c:pt>
                <c:pt idx="42">
                  <c:v>7.6459127875806027E-2</c:v>
                </c:pt>
                <c:pt idx="43">
                  <c:v>5.5424030709000718E-3</c:v>
                </c:pt>
                <c:pt idx="44">
                  <c:v>-3.2801236264779855E-2</c:v>
                </c:pt>
                <c:pt idx="45">
                  <c:v>0.20836441067216976</c:v>
                </c:pt>
                <c:pt idx="46">
                  <c:v>-5.1608233970599854E-2</c:v>
                </c:pt>
                <c:pt idx="47">
                  <c:v>0.26579619154006123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D84-47EC-AFC9-3932E401A59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Телегиды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4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Лист1!$A$2:$A$49</c:f>
              <c:strCache>
                <c:ptCount val="48"/>
                <c:pt idx="0">
                  <c:v>Работа для Вас</c:v>
                </c:pt>
                <c:pt idx="1">
                  <c:v>Есть Работа</c:v>
                </c:pt>
                <c:pt idx="2">
                  <c:v>Вакансия от А до Я</c:v>
                </c:pt>
                <c:pt idx="3">
                  <c:v>Работа Урал</c:v>
                </c:pt>
                <c:pt idx="4">
                  <c:v>Быстрый Курьер</c:v>
                </c:pt>
                <c:pt idx="5">
                  <c:v>Из рук в руки</c:v>
                </c:pt>
                <c:pt idx="6">
                  <c:v>Свежие Объявления</c:v>
                </c:pt>
                <c:pt idx="7">
                  <c:v>Стольник</c:v>
                </c:pt>
                <c:pt idx="8">
                  <c:v>Я Покупаю</c:v>
                </c:pt>
                <c:pt idx="9">
                  <c:v>Happy</c:v>
                </c:pt>
                <c:pt idx="10">
                  <c:v>Ле табуре</c:v>
                </c:pt>
                <c:pt idx="11">
                  <c:v>Банзай</c:v>
                </c:pt>
                <c:pt idx="12">
                  <c:v>Выбирай</c:v>
                </c:pt>
                <c:pt idx="13">
                  <c:v>ЕКБ.Собака.ru</c:v>
                </c:pt>
                <c:pt idx="14">
                  <c:v>Комсомольская Правда (ежеденевный выпуск)</c:v>
                </c:pt>
                <c:pt idx="15">
                  <c:v>Московский Комсомолец - Урал</c:v>
                </c:pt>
                <c:pt idx="16">
                  <c:v>Комсомольская Правда (толстушка)</c:v>
                </c:pt>
                <c:pt idx="17">
                  <c:v>Аргументы и Факты</c:v>
                </c:pt>
                <c:pt idx="18">
                  <c:v>Аргументы недели</c:v>
                </c:pt>
                <c:pt idx="19">
                  <c:v>Известия</c:v>
                </c:pt>
                <c:pt idx="20">
                  <c:v>Ведомости</c:v>
                </c:pt>
                <c:pt idx="21">
                  <c:v>National Business</c:v>
                </c:pt>
                <c:pt idx="22">
                  <c:v>Теленеделя</c:v>
                </c:pt>
                <c:pt idx="23">
                  <c:v>Телесемь</c:v>
                </c:pt>
                <c:pt idx="24">
                  <c:v>Телемир</c:v>
                </c:pt>
                <c:pt idx="25">
                  <c:v>Уральский Садовод</c:v>
                </c:pt>
                <c:pt idx="26">
                  <c:v>Жизнь</c:v>
                </c:pt>
                <c:pt idx="27">
                  <c:v>Телепрограмма КП</c:v>
                </c:pt>
                <c:pt idx="28">
                  <c:v>Cosmopolitan Урал</c:v>
                </c:pt>
                <c:pt idx="29">
                  <c:v>Стройка</c:v>
                </c:pt>
                <c:pt idx="30">
                  <c:v>Автодрайв</c:v>
                </c:pt>
                <c:pt idx="31">
                  <c:v>Пульс Цен</c:v>
                </c:pt>
                <c:pt idx="32">
                  <c:v>BLIZKO Ремонт</c:v>
                </c:pt>
                <c:pt idx="33">
                  <c:v>АвтоЭлита</c:v>
                </c:pt>
                <c:pt idx="34">
                  <c:v>Есть Вариант!</c:v>
                </c:pt>
                <c:pt idx="35">
                  <c:v>Современный Дом и Офис</c:v>
                </c:pt>
                <c:pt idx="36">
                  <c:v>Областная Газета</c:v>
                </c:pt>
                <c:pt idx="37">
                  <c:v>Уральский Рабочий (ежеденевный выпуск)</c:v>
                </c:pt>
                <c:pt idx="38">
                  <c:v>Вечерний Екатеринбург</c:v>
                </c:pt>
                <c:pt idx="39">
                  <c:v>Наша Газета</c:v>
                </c:pt>
                <c:pt idx="40">
                  <c:v>Российская Газета</c:v>
                </c:pt>
                <c:pt idx="41">
                  <c:v>Красная Бурда</c:v>
                </c:pt>
                <c:pt idx="42">
                  <c:v>Эксперт-Урал</c:v>
                </c:pt>
                <c:pt idx="43">
                  <c:v>Деловой Квартал</c:v>
                </c:pt>
                <c:pt idx="44">
                  <c:v>Бизнес&amp;Жизнь</c:v>
                </c:pt>
                <c:pt idx="45">
                  <c:v>КоммерсантЪ</c:v>
                </c:pt>
                <c:pt idx="46">
                  <c:v>Наши деньги-Екатеринбург</c:v>
                </c:pt>
                <c:pt idx="47">
                  <c:v>Труд</c:v>
                </c:pt>
              </c:strCache>
            </c:strRef>
          </c:cat>
          <c:val>
            <c:numRef>
              <c:f>Лист1!$E$2:$E$49</c:f>
              <c:numCache>
                <c:formatCode>####.000</c:formatCode>
                <c:ptCount val="48"/>
                <c:pt idx="0">
                  <c:v>8.7879694432123082E-2</c:v>
                </c:pt>
                <c:pt idx="1">
                  <c:v>0.18869407559143597</c:v>
                </c:pt>
                <c:pt idx="2">
                  <c:v>-6.9304673888763962E-2</c:v>
                </c:pt>
                <c:pt idx="3">
                  <c:v>2.8942420943250165E-2</c:v>
                </c:pt>
                <c:pt idx="4">
                  <c:v>0.14603972810123467</c:v>
                </c:pt>
                <c:pt idx="5">
                  <c:v>0.17864821866478961</c:v>
                </c:pt>
                <c:pt idx="6">
                  <c:v>0.14561842362068578</c:v>
                </c:pt>
                <c:pt idx="7">
                  <c:v>7.7223310454732019E-2</c:v>
                </c:pt>
                <c:pt idx="8">
                  <c:v>8.0917111322004215E-2</c:v>
                </c:pt>
                <c:pt idx="9">
                  <c:v>-1.443617798820782E-3</c:v>
                </c:pt>
                <c:pt idx="10">
                  <c:v>-8.7293435104235817E-2</c:v>
                </c:pt>
                <c:pt idx="11">
                  <c:v>7.6530297072231218E-2</c:v>
                </c:pt>
                <c:pt idx="12">
                  <c:v>7.2302620051600985E-2</c:v>
                </c:pt>
                <c:pt idx="13">
                  <c:v>-5.4972827391159738E-2</c:v>
                </c:pt>
                <c:pt idx="14">
                  <c:v>0.13587007773872034</c:v>
                </c:pt>
                <c:pt idx="15">
                  <c:v>0.11718040376204676</c:v>
                </c:pt>
                <c:pt idx="16">
                  <c:v>0.2864385198336698</c:v>
                </c:pt>
                <c:pt idx="17">
                  <c:v>0.32595066123257599</c:v>
                </c:pt>
                <c:pt idx="18">
                  <c:v>0.24558811799908745</c:v>
                </c:pt>
                <c:pt idx="19">
                  <c:v>-0.16245329685039331</c:v>
                </c:pt>
                <c:pt idx="20">
                  <c:v>-0.23482762690007156</c:v>
                </c:pt>
                <c:pt idx="21">
                  <c:v>-0.1621500755863417</c:v>
                </c:pt>
                <c:pt idx="22">
                  <c:v>0.56862424188292315</c:v>
                </c:pt>
                <c:pt idx="23">
                  <c:v>0.56710773705752493</c:v>
                </c:pt>
                <c:pt idx="24">
                  <c:v>0.47344634410926312</c:v>
                </c:pt>
                <c:pt idx="25">
                  <c:v>0.43468777884767346</c:v>
                </c:pt>
                <c:pt idx="26">
                  <c:v>0.38765148195583754</c:v>
                </c:pt>
                <c:pt idx="27">
                  <c:v>0.26993668061577397</c:v>
                </c:pt>
                <c:pt idx="28">
                  <c:v>0.26448082154048769</c:v>
                </c:pt>
                <c:pt idx="29">
                  <c:v>0.10186743677215968</c:v>
                </c:pt>
                <c:pt idx="30">
                  <c:v>-2.8101122475518697E-2</c:v>
                </c:pt>
                <c:pt idx="31">
                  <c:v>-7.3114440304699518E-2</c:v>
                </c:pt>
                <c:pt idx="32">
                  <c:v>0.12273862146212526</c:v>
                </c:pt>
                <c:pt idx="33">
                  <c:v>-1.3390316155356768E-2</c:v>
                </c:pt>
                <c:pt idx="34">
                  <c:v>0.10914542230068662</c:v>
                </c:pt>
                <c:pt idx="35">
                  <c:v>0.13175568324507356</c:v>
                </c:pt>
                <c:pt idx="36">
                  <c:v>0.16198821590770277</c:v>
                </c:pt>
                <c:pt idx="37">
                  <c:v>0.13847786592829048</c:v>
                </c:pt>
                <c:pt idx="38">
                  <c:v>0.24787219333277222</c:v>
                </c:pt>
                <c:pt idx="39">
                  <c:v>0.28328570511884765</c:v>
                </c:pt>
                <c:pt idx="40">
                  <c:v>-2.6098642794730519E-2</c:v>
                </c:pt>
                <c:pt idx="41">
                  <c:v>-0.1370752201234271</c:v>
                </c:pt>
                <c:pt idx="42">
                  <c:v>-4.4668643952822572E-2</c:v>
                </c:pt>
                <c:pt idx="43">
                  <c:v>-1.6627159788816781E-3</c:v>
                </c:pt>
                <c:pt idx="44">
                  <c:v>7.661137697455235E-2</c:v>
                </c:pt>
                <c:pt idx="45">
                  <c:v>-0.11345121559789351</c:v>
                </c:pt>
                <c:pt idx="46">
                  <c:v>8.4748285122554501E-2</c:v>
                </c:pt>
                <c:pt idx="47">
                  <c:v>-6.2687475475437252E-2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D84-47EC-AFC9-3932E401A59F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Объявления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5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Лист1!$A$2:$A$49</c:f>
              <c:strCache>
                <c:ptCount val="48"/>
                <c:pt idx="0">
                  <c:v>Работа для Вас</c:v>
                </c:pt>
                <c:pt idx="1">
                  <c:v>Есть Работа</c:v>
                </c:pt>
                <c:pt idx="2">
                  <c:v>Вакансия от А до Я</c:v>
                </c:pt>
                <c:pt idx="3">
                  <c:v>Работа Урал</c:v>
                </c:pt>
                <c:pt idx="4">
                  <c:v>Быстрый Курьер</c:v>
                </c:pt>
                <c:pt idx="5">
                  <c:v>Из рук в руки</c:v>
                </c:pt>
                <c:pt idx="6">
                  <c:v>Свежие Объявления</c:v>
                </c:pt>
                <c:pt idx="7">
                  <c:v>Стольник</c:v>
                </c:pt>
                <c:pt idx="8">
                  <c:v>Я Покупаю</c:v>
                </c:pt>
                <c:pt idx="9">
                  <c:v>Happy</c:v>
                </c:pt>
                <c:pt idx="10">
                  <c:v>Ле табуре</c:v>
                </c:pt>
                <c:pt idx="11">
                  <c:v>Банзай</c:v>
                </c:pt>
                <c:pt idx="12">
                  <c:v>Выбирай</c:v>
                </c:pt>
                <c:pt idx="13">
                  <c:v>ЕКБ.Собака.ru</c:v>
                </c:pt>
                <c:pt idx="14">
                  <c:v>Комсомольская Правда (ежеденевный выпуск)</c:v>
                </c:pt>
                <c:pt idx="15">
                  <c:v>Московский Комсомолец - Урал</c:v>
                </c:pt>
                <c:pt idx="16">
                  <c:v>Комсомольская Правда (толстушка)</c:v>
                </c:pt>
                <c:pt idx="17">
                  <c:v>Аргументы и Факты</c:v>
                </c:pt>
                <c:pt idx="18">
                  <c:v>Аргументы недели</c:v>
                </c:pt>
                <c:pt idx="19">
                  <c:v>Известия</c:v>
                </c:pt>
                <c:pt idx="20">
                  <c:v>Ведомости</c:v>
                </c:pt>
                <c:pt idx="21">
                  <c:v>National Business</c:v>
                </c:pt>
                <c:pt idx="22">
                  <c:v>Теленеделя</c:v>
                </c:pt>
                <c:pt idx="23">
                  <c:v>Телесемь</c:v>
                </c:pt>
                <c:pt idx="24">
                  <c:v>Телемир</c:v>
                </c:pt>
                <c:pt idx="25">
                  <c:v>Уральский Садовод</c:v>
                </c:pt>
                <c:pt idx="26">
                  <c:v>Жизнь</c:v>
                </c:pt>
                <c:pt idx="27">
                  <c:v>Телепрограмма КП</c:v>
                </c:pt>
                <c:pt idx="28">
                  <c:v>Cosmopolitan Урал</c:v>
                </c:pt>
                <c:pt idx="29">
                  <c:v>Стройка</c:v>
                </c:pt>
                <c:pt idx="30">
                  <c:v>Автодрайв</c:v>
                </c:pt>
                <c:pt idx="31">
                  <c:v>Пульс Цен</c:v>
                </c:pt>
                <c:pt idx="32">
                  <c:v>BLIZKO Ремонт</c:v>
                </c:pt>
                <c:pt idx="33">
                  <c:v>АвтоЭлита</c:v>
                </c:pt>
                <c:pt idx="34">
                  <c:v>Есть Вариант!</c:v>
                </c:pt>
                <c:pt idx="35">
                  <c:v>Современный Дом и Офис</c:v>
                </c:pt>
                <c:pt idx="36">
                  <c:v>Областная Газета</c:v>
                </c:pt>
                <c:pt idx="37">
                  <c:v>Уральский Рабочий (ежеденевный выпуск)</c:v>
                </c:pt>
                <c:pt idx="38">
                  <c:v>Вечерний Екатеринбург</c:v>
                </c:pt>
                <c:pt idx="39">
                  <c:v>Наша Газета</c:v>
                </c:pt>
                <c:pt idx="40">
                  <c:v>Российская Газета</c:v>
                </c:pt>
                <c:pt idx="41">
                  <c:v>Красная Бурда</c:v>
                </c:pt>
                <c:pt idx="42">
                  <c:v>Эксперт-Урал</c:v>
                </c:pt>
                <c:pt idx="43">
                  <c:v>Деловой Квартал</c:v>
                </c:pt>
                <c:pt idx="44">
                  <c:v>Бизнес&amp;Жизнь</c:v>
                </c:pt>
                <c:pt idx="45">
                  <c:v>КоммерсантЪ</c:v>
                </c:pt>
                <c:pt idx="46">
                  <c:v>Наши деньги-Екатеринбург</c:v>
                </c:pt>
                <c:pt idx="47">
                  <c:v>Труд</c:v>
                </c:pt>
              </c:strCache>
            </c:strRef>
          </c:cat>
          <c:val>
            <c:numRef>
              <c:f>Лист1!$F$2:$F$49</c:f>
              <c:numCache>
                <c:formatCode>####.000</c:formatCode>
                <c:ptCount val="48"/>
                <c:pt idx="0">
                  <c:v>8.4886279442570791E-3</c:v>
                </c:pt>
                <c:pt idx="1">
                  <c:v>-1.5713982404995309E-2</c:v>
                </c:pt>
                <c:pt idx="2">
                  <c:v>-7.4186452372965658E-2</c:v>
                </c:pt>
                <c:pt idx="3">
                  <c:v>7.0569723722362851E-2</c:v>
                </c:pt>
                <c:pt idx="4">
                  <c:v>0.14726962888856515</c:v>
                </c:pt>
                <c:pt idx="5">
                  <c:v>0.15114283335629891</c:v>
                </c:pt>
                <c:pt idx="6">
                  <c:v>0.15947691462615271</c:v>
                </c:pt>
                <c:pt idx="7">
                  <c:v>-6.2510952858533461E-2</c:v>
                </c:pt>
                <c:pt idx="8">
                  <c:v>0.20636196416924649</c:v>
                </c:pt>
                <c:pt idx="9">
                  <c:v>-9.5139290683917646E-2</c:v>
                </c:pt>
                <c:pt idx="10">
                  <c:v>0.13444074995367325</c:v>
                </c:pt>
                <c:pt idx="11">
                  <c:v>4.6210668741426097E-2</c:v>
                </c:pt>
                <c:pt idx="12">
                  <c:v>0.21601641626864404</c:v>
                </c:pt>
                <c:pt idx="13">
                  <c:v>8.8260396466322971E-2</c:v>
                </c:pt>
                <c:pt idx="14">
                  <c:v>-5.2386283024342402E-2</c:v>
                </c:pt>
                <c:pt idx="15">
                  <c:v>5.5310212707247192E-5</c:v>
                </c:pt>
                <c:pt idx="16">
                  <c:v>-3.2187482415830693E-2</c:v>
                </c:pt>
                <c:pt idx="17">
                  <c:v>6.5989028349421955E-2</c:v>
                </c:pt>
                <c:pt idx="18">
                  <c:v>0.12288128230031863</c:v>
                </c:pt>
                <c:pt idx="19">
                  <c:v>-8.7252551410692436E-2</c:v>
                </c:pt>
                <c:pt idx="20">
                  <c:v>8.5948735429713555E-2</c:v>
                </c:pt>
                <c:pt idx="21">
                  <c:v>0.15693692351162258</c:v>
                </c:pt>
                <c:pt idx="22">
                  <c:v>3.41878199175304E-3</c:v>
                </c:pt>
                <c:pt idx="23">
                  <c:v>-3.6717498071556246E-3</c:v>
                </c:pt>
                <c:pt idx="24">
                  <c:v>1.6609506214715287E-2</c:v>
                </c:pt>
                <c:pt idx="25">
                  <c:v>9.704230078444781E-2</c:v>
                </c:pt>
                <c:pt idx="26">
                  <c:v>6.9012659901340326E-2</c:v>
                </c:pt>
                <c:pt idx="27">
                  <c:v>6.8468841103990444E-2</c:v>
                </c:pt>
                <c:pt idx="28">
                  <c:v>-9.9731696385796376E-2</c:v>
                </c:pt>
                <c:pt idx="29">
                  <c:v>0.65569765753178988</c:v>
                </c:pt>
                <c:pt idx="30">
                  <c:v>0.5062475920842211</c:v>
                </c:pt>
                <c:pt idx="31">
                  <c:v>0.48011916003418292</c:v>
                </c:pt>
                <c:pt idx="32">
                  <c:v>0.45289877689743385</c:v>
                </c:pt>
                <c:pt idx="33">
                  <c:v>0.45095820188892788</c:v>
                </c:pt>
                <c:pt idx="34">
                  <c:v>0.33568299053971196</c:v>
                </c:pt>
                <c:pt idx="35">
                  <c:v>0.23166147298714951</c:v>
                </c:pt>
                <c:pt idx="36">
                  <c:v>2.808505533245987E-2</c:v>
                </c:pt>
                <c:pt idx="37">
                  <c:v>-3.7456981468792179E-2</c:v>
                </c:pt>
                <c:pt idx="38">
                  <c:v>5.6552864773135779E-2</c:v>
                </c:pt>
                <c:pt idx="39">
                  <c:v>-2.1971937864313472E-2</c:v>
                </c:pt>
                <c:pt idx="40">
                  <c:v>0.13801335621184799</c:v>
                </c:pt>
                <c:pt idx="41">
                  <c:v>3.8043573669717411E-2</c:v>
                </c:pt>
                <c:pt idx="42">
                  <c:v>4.2073832144344535E-2</c:v>
                </c:pt>
                <c:pt idx="43">
                  <c:v>0.12805062829319702</c:v>
                </c:pt>
                <c:pt idx="44">
                  <c:v>-5.1471710496821692E-2</c:v>
                </c:pt>
                <c:pt idx="45">
                  <c:v>7.8941902809983741E-2</c:v>
                </c:pt>
                <c:pt idx="46">
                  <c:v>-1.1455881020858791E-2</c:v>
                </c:pt>
                <c:pt idx="47">
                  <c:v>-2.4866081766091362E-2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84-47EC-AFC9-3932E401A59F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Местные ОП</c:v>
                </c:pt>
              </c:strCache>
            </c:strRef>
          </c:tx>
          <c:spPr>
            <a:ln w="34925" cap="rnd">
              <a:solidFill>
                <a:schemeClr val="accent6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6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Лист1!$A$2:$A$49</c:f>
              <c:strCache>
                <c:ptCount val="48"/>
                <c:pt idx="0">
                  <c:v>Работа для Вас</c:v>
                </c:pt>
                <c:pt idx="1">
                  <c:v>Есть Работа</c:v>
                </c:pt>
                <c:pt idx="2">
                  <c:v>Вакансия от А до Я</c:v>
                </c:pt>
                <c:pt idx="3">
                  <c:v>Работа Урал</c:v>
                </c:pt>
                <c:pt idx="4">
                  <c:v>Быстрый Курьер</c:v>
                </c:pt>
                <c:pt idx="5">
                  <c:v>Из рук в руки</c:v>
                </c:pt>
                <c:pt idx="6">
                  <c:v>Свежие Объявления</c:v>
                </c:pt>
                <c:pt idx="7">
                  <c:v>Стольник</c:v>
                </c:pt>
                <c:pt idx="8">
                  <c:v>Я Покупаю</c:v>
                </c:pt>
                <c:pt idx="9">
                  <c:v>Happy</c:v>
                </c:pt>
                <c:pt idx="10">
                  <c:v>Ле табуре</c:v>
                </c:pt>
                <c:pt idx="11">
                  <c:v>Банзай</c:v>
                </c:pt>
                <c:pt idx="12">
                  <c:v>Выбирай</c:v>
                </c:pt>
                <c:pt idx="13">
                  <c:v>ЕКБ.Собака.ru</c:v>
                </c:pt>
                <c:pt idx="14">
                  <c:v>Комсомольская Правда (ежеденевный выпуск)</c:v>
                </c:pt>
                <c:pt idx="15">
                  <c:v>Московский Комсомолец - Урал</c:v>
                </c:pt>
                <c:pt idx="16">
                  <c:v>Комсомольская Правда (толстушка)</c:v>
                </c:pt>
                <c:pt idx="17">
                  <c:v>Аргументы и Факты</c:v>
                </c:pt>
                <c:pt idx="18">
                  <c:v>Аргументы недели</c:v>
                </c:pt>
                <c:pt idx="19">
                  <c:v>Известия</c:v>
                </c:pt>
                <c:pt idx="20">
                  <c:v>Ведомости</c:v>
                </c:pt>
                <c:pt idx="21">
                  <c:v>National Business</c:v>
                </c:pt>
                <c:pt idx="22">
                  <c:v>Теленеделя</c:v>
                </c:pt>
                <c:pt idx="23">
                  <c:v>Телесемь</c:v>
                </c:pt>
                <c:pt idx="24">
                  <c:v>Телемир</c:v>
                </c:pt>
                <c:pt idx="25">
                  <c:v>Уральский Садовод</c:v>
                </c:pt>
                <c:pt idx="26">
                  <c:v>Жизнь</c:v>
                </c:pt>
                <c:pt idx="27">
                  <c:v>Телепрограмма КП</c:v>
                </c:pt>
                <c:pt idx="28">
                  <c:v>Cosmopolitan Урал</c:v>
                </c:pt>
                <c:pt idx="29">
                  <c:v>Стройка</c:v>
                </c:pt>
                <c:pt idx="30">
                  <c:v>Автодрайв</c:v>
                </c:pt>
                <c:pt idx="31">
                  <c:v>Пульс Цен</c:v>
                </c:pt>
                <c:pt idx="32">
                  <c:v>BLIZKO Ремонт</c:v>
                </c:pt>
                <c:pt idx="33">
                  <c:v>АвтоЭлита</c:v>
                </c:pt>
                <c:pt idx="34">
                  <c:v>Есть Вариант!</c:v>
                </c:pt>
                <c:pt idx="35">
                  <c:v>Современный Дом и Офис</c:v>
                </c:pt>
                <c:pt idx="36">
                  <c:v>Областная Газета</c:v>
                </c:pt>
                <c:pt idx="37">
                  <c:v>Уральский Рабочий (ежеденевный выпуск)</c:v>
                </c:pt>
                <c:pt idx="38">
                  <c:v>Вечерний Екатеринбург</c:v>
                </c:pt>
                <c:pt idx="39">
                  <c:v>Наша Газета</c:v>
                </c:pt>
                <c:pt idx="40">
                  <c:v>Российская Газета</c:v>
                </c:pt>
                <c:pt idx="41">
                  <c:v>Красная Бурда</c:v>
                </c:pt>
                <c:pt idx="42">
                  <c:v>Эксперт-Урал</c:v>
                </c:pt>
                <c:pt idx="43">
                  <c:v>Деловой Квартал</c:v>
                </c:pt>
                <c:pt idx="44">
                  <c:v>Бизнес&amp;Жизнь</c:v>
                </c:pt>
                <c:pt idx="45">
                  <c:v>КоммерсантЪ</c:v>
                </c:pt>
                <c:pt idx="46">
                  <c:v>Наши деньги-Екатеринбург</c:v>
                </c:pt>
                <c:pt idx="47">
                  <c:v>Труд</c:v>
                </c:pt>
              </c:strCache>
            </c:strRef>
          </c:cat>
          <c:val>
            <c:numRef>
              <c:f>Лист1!$G$2:$G$49</c:f>
              <c:numCache>
                <c:formatCode>####.000</c:formatCode>
                <c:ptCount val="48"/>
                <c:pt idx="0">
                  <c:v>4.9685270184938686E-2</c:v>
                </c:pt>
                <c:pt idx="1">
                  <c:v>-4.8894133642341589E-2</c:v>
                </c:pt>
                <c:pt idx="2">
                  <c:v>2.7231675726237123E-2</c:v>
                </c:pt>
                <c:pt idx="3">
                  <c:v>6.0773366268888976E-2</c:v>
                </c:pt>
                <c:pt idx="4">
                  <c:v>0.13037234554076374</c:v>
                </c:pt>
                <c:pt idx="5">
                  <c:v>0.14175251394045171</c:v>
                </c:pt>
                <c:pt idx="6">
                  <c:v>-1.1064776238433691E-2</c:v>
                </c:pt>
                <c:pt idx="7">
                  <c:v>1.2408717078276068E-3</c:v>
                </c:pt>
                <c:pt idx="8">
                  <c:v>0.13757747727232239</c:v>
                </c:pt>
                <c:pt idx="9">
                  <c:v>-0.13912883166079631</c:v>
                </c:pt>
                <c:pt idx="10">
                  <c:v>0.17545016504831237</c:v>
                </c:pt>
                <c:pt idx="11">
                  <c:v>-0.21286586266863017</c:v>
                </c:pt>
                <c:pt idx="12">
                  <c:v>0.20969028584671431</c:v>
                </c:pt>
                <c:pt idx="13">
                  <c:v>-2.6078354860259487E-2</c:v>
                </c:pt>
                <c:pt idx="14">
                  <c:v>9.2654971085574619E-2</c:v>
                </c:pt>
                <c:pt idx="15">
                  <c:v>0.11290138358382909</c:v>
                </c:pt>
                <c:pt idx="16">
                  <c:v>0.13294218691571708</c:v>
                </c:pt>
                <c:pt idx="17">
                  <c:v>0.2153703626138298</c:v>
                </c:pt>
                <c:pt idx="18">
                  <c:v>2.3198422643206609E-2</c:v>
                </c:pt>
                <c:pt idx="19">
                  <c:v>0.32046981206640007</c:v>
                </c:pt>
                <c:pt idx="20">
                  <c:v>0.19284469554355013</c:v>
                </c:pt>
                <c:pt idx="21">
                  <c:v>-0.18602639483519764</c:v>
                </c:pt>
                <c:pt idx="22">
                  <c:v>6.664733764218797E-2</c:v>
                </c:pt>
                <c:pt idx="23">
                  <c:v>-1.2319222892147699E-2</c:v>
                </c:pt>
                <c:pt idx="24">
                  <c:v>8.4453501781930174E-2</c:v>
                </c:pt>
                <c:pt idx="25">
                  <c:v>7.9631208948156007E-2</c:v>
                </c:pt>
                <c:pt idx="26">
                  <c:v>4.3842877804707296E-2</c:v>
                </c:pt>
                <c:pt idx="27">
                  <c:v>0.21032192601256411</c:v>
                </c:pt>
                <c:pt idx="28">
                  <c:v>-0.21682746970152122</c:v>
                </c:pt>
                <c:pt idx="29">
                  <c:v>3.3708072795051058E-2</c:v>
                </c:pt>
                <c:pt idx="30">
                  <c:v>-0.19834896582313938</c:v>
                </c:pt>
                <c:pt idx="31">
                  <c:v>-1.3877162683005701E-2</c:v>
                </c:pt>
                <c:pt idx="32">
                  <c:v>0.10822600656759795</c:v>
                </c:pt>
                <c:pt idx="33">
                  <c:v>-4.0102392598852572E-2</c:v>
                </c:pt>
                <c:pt idx="34">
                  <c:v>0.15243250318397633</c:v>
                </c:pt>
                <c:pt idx="35">
                  <c:v>0.10670673345050813</c:v>
                </c:pt>
                <c:pt idx="36">
                  <c:v>0.52859386422571875</c:v>
                </c:pt>
                <c:pt idx="37">
                  <c:v>0.52657696997459014</c:v>
                </c:pt>
                <c:pt idx="38">
                  <c:v>0.50954985733774238</c:v>
                </c:pt>
                <c:pt idx="39">
                  <c:v>0.32923961637478677</c:v>
                </c:pt>
                <c:pt idx="40">
                  <c:v>0.31527066892066635</c:v>
                </c:pt>
                <c:pt idx="41">
                  <c:v>0.30398894755433598</c:v>
                </c:pt>
                <c:pt idx="42">
                  <c:v>-1.7700515134329881E-2</c:v>
                </c:pt>
                <c:pt idx="43">
                  <c:v>8.4764032214229793E-3</c:v>
                </c:pt>
                <c:pt idx="44">
                  <c:v>-7.3325534248699711E-2</c:v>
                </c:pt>
                <c:pt idx="45">
                  <c:v>0.1331478588687075</c:v>
                </c:pt>
                <c:pt idx="46">
                  <c:v>2.5155596173433839E-2</c:v>
                </c:pt>
                <c:pt idx="47">
                  <c:v>0.18023338629165855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D84-47EC-AFC9-3932E401A59F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Деловые</c:v>
                </c:pt>
              </c:strCache>
            </c:strRef>
          </c:tx>
          <c:spPr>
            <a:ln w="34925" cap="rnd">
              <a:solidFill>
                <a:schemeClr val="accent1">
                  <a:lumMod val="60000"/>
                </a:schemeClr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Лист1!$A$2:$A$49</c:f>
              <c:strCache>
                <c:ptCount val="48"/>
                <c:pt idx="0">
                  <c:v>Работа для Вас</c:v>
                </c:pt>
                <c:pt idx="1">
                  <c:v>Есть Работа</c:v>
                </c:pt>
                <c:pt idx="2">
                  <c:v>Вакансия от А до Я</c:v>
                </c:pt>
                <c:pt idx="3">
                  <c:v>Работа Урал</c:v>
                </c:pt>
                <c:pt idx="4">
                  <c:v>Быстрый Курьер</c:v>
                </c:pt>
                <c:pt idx="5">
                  <c:v>Из рук в руки</c:v>
                </c:pt>
                <c:pt idx="6">
                  <c:v>Свежие Объявления</c:v>
                </c:pt>
                <c:pt idx="7">
                  <c:v>Стольник</c:v>
                </c:pt>
                <c:pt idx="8">
                  <c:v>Я Покупаю</c:v>
                </c:pt>
                <c:pt idx="9">
                  <c:v>Happy</c:v>
                </c:pt>
                <c:pt idx="10">
                  <c:v>Ле табуре</c:v>
                </c:pt>
                <c:pt idx="11">
                  <c:v>Банзай</c:v>
                </c:pt>
                <c:pt idx="12">
                  <c:v>Выбирай</c:v>
                </c:pt>
                <c:pt idx="13">
                  <c:v>ЕКБ.Собака.ru</c:v>
                </c:pt>
                <c:pt idx="14">
                  <c:v>Комсомольская Правда (ежеденевный выпуск)</c:v>
                </c:pt>
                <c:pt idx="15">
                  <c:v>Московский Комсомолец - Урал</c:v>
                </c:pt>
                <c:pt idx="16">
                  <c:v>Комсомольская Правда (толстушка)</c:v>
                </c:pt>
                <c:pt idx="17">
                  <c:v>Аргументы и Факты</c:v>
                </c:pt>
                <c:pt idx="18">
                  <c:v>Аргументы недели</c:v>
                </c:pt>
                <c:pt idx="19">
                  <c:v>Известия</c:v>
                </c:pt>
                <c:pt idx="20">
                  <c:v>Ведомости</c:v>
                </c:pt>
                <c:pt idx="21">
                  <c:v>National Business</c:v>
                </c:pt>
                <c:pt idx="22">
                  <c:v>Теленеделя</c:v>
                </c:pt>
                <c:pt idx="23">
                  <c:v>Телесемь</c:v>
                </c:pt>
                <c:pt idx="24">
                  <c:v>Телемир</c:v>
                </c:pt>
                <c:pt idx="25">
                  <c:v>Уральский Садовод</c:v>
                </c:pt>
                <c:pt idx="26">
                  <c:v>Жизнь</c:v>
                </c:pt>
                <c:pt idx="27">
                  <c:v>Телепрограмма КП</c:v>
                </c:pt>
                <c:pt idx="28">
                  <c:v>Cosmopolitan Урал</c:v>
                </c:pt>
                <c:pt idx="29">
                  <c:v>Стройка</c:v>
                </c:pt>
                <c:pt idx="30">
                  <c:v>Автодрайв</c:v>
                </c:pt>
                <c:pt idx="31">
                  <c:v>Пульс Цен</c:v>
                </c:pt>
                <c:pt idx="32">
                  <c:v>BLIZKO Ремонт</c:v>
                </c:pt>
                <c:pt idx="33">
                  <c:v>АвтоЭлита</c:v>
                </c:pt>
                <c:pt idx="34">
                  <c:v>Есть Вариант!</c:v>
                </c:pt>
                <c:pt idx="35">
                  <c:v>Современный Дом и Офис</c:v>
                </c:pt>
                <c:pt idx="36">
                  <c:v>Областная Газета</c:v>
                </c:pt>
                <c:pt idx="37">
                  <c:v>Уральский Рабочий (ежеденевный выпуск)</c:v>
                </c:pt>
                <c:pt idx="38">
                  <c:v>Вечерний Екатеринбург</c:v>
                </c:pt>
                <c:pt idx="39">
                  <c:v>Наша Газета</c:v>
                </c:pt>
                <c:pt idx="40">
                  <c:v>Российская Газета</c:v>
                </c:pt>
                <c:pt idx="41">
                  <c:v>Красная Бурда</c:v>
                </c:pt>
                <c:pt idx="42">
                  <c:v>Эксперт-Урал</c:v>
                </c:pt>
                <c:pt idx="43">
                  <c:v>Деловой Квартал</c:v>
                </c:pt>
                <c:pt idx="44">
                  <c:v>Бизнес&amp;Жизнь</c:v>
                </c:pt>
                <c:pt idx="45">
                  <c:v>КоммерсантЪ</c:v>
                </c:pt>
                <c:pt idx="46">
                  <c:v>Наши деньги-Екатеринбург</c:v>
                </c:pt>
                <c:pt idx="47">
                  <c:v>Труд</c:v>
                </c:pt>
              </c:strCache>
            </c:strRef>
          </c:cat>
          <c:val>
            <c:numRef>
              <c:f>Лист1!$H$2:$H$49</c:f>
              <c:numCache>
                <c:formatCode>####.000</c:formatCode>
                <c:ptCount val="48"/>
                <c:pt idx="0">
                  <c:v>1.3013050817624644E-3</c:v>
                </c:pt>
                <c:pt idx="1">
                  <c:v>3.8617276663519114E-2</c:v>
                </c:pt>
                <c:pt idx="2">
                  <c:v>-7.6365049479794474E-4</c:v>
                </c:pt>
                <c:pt idx="3">
                  <c:v>6.1085084122974288E-2</c:v>
                </c:pt>
                <c:pt idx="4">
                  <c:v>2.7803561238945639E-2</c:v>
                </c:pt>
                <c:pt idx="5">
                  <c:v>-7.4409563655754697E-4</c:v>
                </c:pt>
                <c:pt idx="6">
                  <c:v>4.194724046035255E-3</c:v>
                </c:pt>
                <c:pt idx="7">
                  <c:v>0.12008261704391096</c:v>
                </c:pt>
                <c:pt idx="8">
                  <c:v>2.2744205602464006E-2</c:v>
                </c:pt>
                <c:pt idx="9">
                  <c:v>0.10594127595501639</c:v>
                </c:pt>
                <c:pt idx="10">
                  <c:v>-0.15089536841682821</c:v>
                </c:pt>
                <c:pt idx="11">
                  <c:v>0.16477678785345201</c:v>
                </c:pt>
                <c:pt idx="12">
                  <c:v>5.7984525371874394E-2</c:v>
                </c:pt>
                <c:pt idx="13">
                  <c:v>-1.5262229979579189E-2</c:v>
                </c:pt>
                <c:pt idx="14">
                  <c:v>-8.4302306567984681E-2</c:v>
                </c:pt>
                <c:pt idx="15">
                  <c:v>0.10517119132029763</c:v>
                </c:pt>
                <c:pt idx="16">
                  <c:v>-3.8660925982465143E-2</c:v>
                </c:pt>
                <c:pt idx="17">
                  <c:v>5.0595829163479676E-2</c:v>
                </c:pt>
                <c:pt idx="18">
                  <c:v>3.0899931521910409E-2</c:v>
                </c:pt>
                <c:pt idx="19">
                  <c:v>0.12469651454144272</c:v>
                </c:pt>
                <c:pt idx="20">
                  <c:v>0.25052197945889565</c:v>
                </c:pt>
                <c:pt idx="21">
                  <c:v>0.10598784050932812</c:v>
                </c:pt>
                <c:pt idx="22">
                  <c:v>-5.1090417909539297E-2</c:v>
                </c:pt>
                <c:pt idx="23">
                  <c:v>-4.9458526679847736E-2</c:v>
                </c:pt>
                <c:pt idx="24">
                  <c:v>-9.5105366691445287E-2</c:v>
                </c:pt>
                <c:pt idx="25">
                  <c:v>0.18221493617442586</c:v>
                </c:pt>
                <c:pt idx="26">
                  <c:v>9.28239618774898E-2</c:v>
                </c:pt>
                <c:pt idx="27">
                  <c:v>-8.5592856499401598E-2</c:v>
                </c:pt>
                <c:pt idx="28">
                  <c:v>-1.4993178450729358E-2</c:v>
                </c:pt>
                <c:pt idx="29">
                  <c:v>6.2443546044352691E-2</c:v>
                </c:pt>
                <c:pt idx="30">
                  <c:v>-0.14185791766443687</c:v>
                </c:pt>
                <c:pt idx="31">
                  <c:v>8.5707786277309447E-2</c:v>
                </c:pt>
                <c:pt idx="32">
                  <c:v>0.12181295188156617</c:v>
                </c:pt>
                <c:pt idx="33">
                  <c:v>-7.9443889185645322E-2</c:v>
                </c:pt>
                <c:pt idx="34">
                  <c:v>6.88527163343991E-2</c:v>
                </c:pt>
                <c:pt idx="35">
                  <c:v>2.9834853440163324E-2</c:v>
                </c:pt>
                <c:pt idx="36">
                  <c:v>0.14343384897659717</c:v>
                </c:pt>
                <c:pt idx="37">
                  <c:v>-1.2827956958880301E-2</c:v>
                </c:pt>
                <c:pt idx="38">
                  <c:v>-2.5104254143710737E-2</c:v>
                </c:pt>
                <c:pt idx="39">
                  <c:v>-9.2013522392032259E-4</c:v>
                </c:pt>
                <c:pt idx="40">
                  <c:v>0.18611153205162376</c:v>
                </c:pt>
                <c:pt idx="41">
                  <c:v>-9.2073441951228158E-2</c:v>
                </c:pt>
                <c:pt idx="42">
                  <c:v>0.60623608865340606</c:v>
                </c:pt>
                <c:pt idx="43">
                  <c:v>0.57390631304436457</c:v>
                </c:pt>
                <c:pt idx="44">
                  <c:v>0.46388511542395244</c:v>
                </c:pt>
                <c:pt idx="45">
                  <c:v>0.44040525747011583</c:v>
                </c:pt>
                <c:pt idx="46">
                  <c:v>0.43944831530904704</c:v>
                </c:pt>
                <c:pt idx="47">
                  <c:v>0.26793692521983675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D84-47EC-AFC9-3932E401A5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8707744"/>
        <c:axId val="368707416"/>
      </c:radarChart>
      <c:catAx>
        <c:axId val="36870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8707416"/>
        <c:crosses val="autoZero"/>
        <c:auto val="1"/>
        <c:lblAlgn val="ctr"/>
        <c:lblOffset val="100"/>
        <c:noMultiLvlLbl val="0"/>
      </c:catAx>
      <c:valAx>
        <c:axId val="368707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#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8707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0427-49AA-8960-CCC66BBCDE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0-9704-4FB4-A248-99D51029331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5-0427-49AA-8960-CCC66BBCDEE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C-A835-4CBF-991F-39BB44FE6BB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D-A835-4CBF-991F-39BB44FE6BB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E-A835-4CBF-991F-39BB44FE6BB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F-A835-4CBF-991F-39BB44FE6BB3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27-49AA-8960-CCC66BBCDEE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704-4FB4-A248-99D51029331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427-49AA-8960-CCC66BBCDEE9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835-4CBF-991F-39BB44FE6BB3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835-4CBF-991F-39BB44FE6BB3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835-4CBF-991F-39BB44FE6BB3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835-4CBF-991F-39BB44FE6B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0.41233333333333333</c:v>
                </c:pt>
                <c:pt idx="1">
                  <c:v>0.2</c:v>
                </c:pt>
                <c:pt idx="2">
                  <c:v>0.12333333333333334</c:v>
                </c:pt>
                <c:pt idx="3">
                  <c:v>0.109</c:v>
                </c:pt>
                <c:pt idx="4">
                  <c:v>0.08</c:v>
                </c:pt>
                <c:pt idx="5">
                  <c:v>3.5333333333333335E-2</c:v>
                </c:pt>
                <c:pt idx="6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52-4F7F-ABAD-FF004D412186}"/>
            </c:ext>
          </c:extLst>
        </c:ser>
        <c:dLbls>
          <c:dLblPos val="outEnd"/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Пресса - изданий в неделю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1">
                      <a:shade val="40000"/>
                    </a:schemeClr>
                    <a:schemeClr val="accent1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Лист1!$B$2:$H$2</c:f>
              <c:numCache>
                <c:formatCode>###0.0</c:formatCode>
                <c:ptCount val="7"/>
                <c:pt idx="0">
                  <c:v>0</c:v>
                </c:pt>
                <c:pt idx="1">
                  <c:v>0.85176210350584347</c:v>
                </c:pt>
                <c:pt idx="2">
                  <c:v>0.91310690943043882</c:v>
                </c:pt>
                <c:pt idx="3">
                  <c:v>1.5239164021164022</c:v>
                </c:pt>
                <c:pt idx="4">
                  <c:v>2.3587684294871809</c:v>
                </c:pt>
                <c:pt idx="5">
                  <c:v>2.4361583333333336</c:v>
                </c:pt>
                <c:pt idx="6">
                  <c:v>1.0328790560471977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D21-4B73-BDA9-F027B15E0140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Радио - часов в день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2">
                      <a:shade val="40000"/>
                    </a:schemeClr>
                    <a:schemeClr val="accent2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2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Лист1!$B$3:$H$3</c:f>
              <c:numCache>
                <c:formatCode>###0.0</c:formatCode>
                <c:ptCount val="7"/>
                <c:pt idx="0">
                  <c:v>2.8059822150363791</c:v>
                </c:pt>
                <c:pt idx="1">
                  <c:v>3.2700000000000009</c:v>
                </c:pt>
                <c:pt idx="2">
                  <c:v>3.1189189189189204</c:v>
                </c:pt>
                <c:pt idx="3">
                  <c:v>3.1162079510703347</c:v>
                </c:pt>
                <c:pt idx="4">
                  <c:v>3.2583333333333333</c:v>
                </c:pt>
                <c:pt idx="5">
                  <c:v>4.3679245283018844</c:v>
                </c:pt>
                <c:pt idx="6">
                  <c:v>3.3916666666666666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D21-4B73-BDA9-F027B15E0140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ТВ - часов в день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3">
                      <a:shade val="40000"/>
                    </a:schemeClr>
                    <a:schemeClr val="accent3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3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Лист1!$B$4:$H$4</c:f>
              <c:numCache>
                <c:formatCode>###0.0</c:formatCode>
                <c:ptCount val="7"/>
                <c:pt idx="0">
                  <c:v>3.2861762328213402</c:v>
                </c:pt>
                <c:pt idx="1">
                  <c:v>4.1016666666666675</c:v>
                </c:pt>
                <c:pt idx="2">
                  <c:v>4.2594594594594586</c:v>
                </c:pt>
                <c:pt idx="3">
                  <c:v>4.599388379204898</c:v>
                </c:pt>
                <c:pt idx="4">
                  <c:v>5.3333333333333348</c:v>
                </c:pt>
                <c:pt idx="5">
                  <c:v>4.1226415094339632</c:v>
                </c:pt>
                <c:pt idx="6">
                  <c:v>2.8833333333333324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D21-4B73-BDA9-F027B15E0140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Интернет - часов в день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95000" algn="tl" rotWithShape="0">
                <a:srgbClr val="000000">
                  <a:alpha val="50000"/>
                </a:srgb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4">
                      <a:shade val="40000"/>
                    </a:schemeClr>
                    <a:schemeClr val="accent4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4"/>
                </a:solidFill>
                <a:round/>
              </a:ln>
              <a:effectLst>
                <a:outerShdw blurRad="95000" algn="tl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Лист1!$B$5:$H$5</c:f>
              <c:numCache>
                <c:formatCode>###0.0</c:formatCode>
                <c:ptCount val="7"/>
                <c:pt idx="0">
                  <c:v>3.3801452784503554</c:v>
                </c:pt>
                <c:pt idx="1">
                  <c:v>2.6649122807017518</c:v>
                </c:pt>
                <c:pt idx="2">
                  <c:v>2.0943356934610562</c:v>
                </c:pt>
                <c:pt idx="3">
                  <c:v>2.1325503355704676</c:v>
                </c:pt>
                <c:pt idx="4">
                  <c:v>1.6787330316742077</c:v>
                </c:pt>
                <c:pt idx="5">
                  <c:v>2.4357864357864361</c:v>
                </c:pt>
                <c:pt idx="6">
                  <c:v>4.3030888030888059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0CA7-4C03-8EF4-76F1D99B6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664192"/>
        <c:axId val="114665728"/>
      </c:lineChart>
      <c:catAx>
        <c:axId val="1146641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/>
                  <a:t>Сегмент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0"/>
        <c:majorTickMark val="none"/>
        <c:minorTickMark val="none"/>
        <c:tickLblPos val="low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4665728"/>
        <c:crosses val="autoZero"/>
        <c:auto val="1"/>
        <c:lblAlgn val="ctr"/>
        <c:lblOffset val="100"/>
        <c:noMultiLvlLbl val="0"/>
      </c:catAx>
      <c:valAx>
        <c:axId val="11466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4664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ru-RU"/>
    </a:p>
  </c:txPr>
  <c:externalData r:id="rId5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404081000291628"/>
          <c:y val="0.12562144233172035"/>
          <c:w val="0.43672845581802272"/>
          <c:h val="0.85243069225721779"/>
        </c:manualLayout>
      </c:layout>
      <c:radarChart>
        <c:radarStyle val="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Мало, но не бесплатные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1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Лист1!$A$2:$A$8</c:f>
              <c:strCache>
                <c:ptCount val="7"/>
                <c:pt idx="0">
                  <c:v>Вакансии</c:v>
                </c:pt>
                <c:pt idx="1">
                  <c:v>Глянец</c:v>
                </c:pt>
                <c:pt idx="2">
                  <c:v>Таблоиды</c:v>
                </c:pt>
                <c:pt idx="3">
                  <c:v>Телегиды</c:v>
                </c:pt>
                <c:pt idx="4">
                  <c:v>Объявления</c:v>
                </c:pt>
                <c:pt idx="5">
                  <c:v>Местные ОП</c:v>
                </c:pt>
                <c:pt idx="6">
                  <c:v>Деловые</c:v>
                </c:pt>
              </c:strCache>
            </c:strRef>
          </c:cat>
          <c:val>
            <c:numRef>
              <c:f>Лист1!$B$2:$B$8</c:f>
              <c:numCache>
                <c:formatCode>####.000</c:formatCode>
                <c:ptCount val="7"/>
                <c:pt idx="0">
                  <c:v>0.11520138494890136</c:v>
                </c:pt>
                <c:pt idx="1">
                  <c:v>0.15013816068218111</c:v>
                </c:pt>
                <c:pt idx="2">
                  <c:v>3.6278847830005762E-2</c:v>
                </c:pt>
                <c:pt idx="3">
                  <c:v>4.037617568104479E-2</c:v>
                </c:pt>
                <c:pt idx="4">
                  <c:v>7.6024889797052728E-2</c:v>
                </c:pt>
                <c:pt idx="5">
                  <c:v>-5.8087931547269649E-2</c:v>
                </c:pt>
                <c:pt idx="6">
                  <c:v>3.4075664305569756E-2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84-47EC-AFC9-3932E401A59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Только бесплатные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Лист1!$A$2:$A$8</c:f>
              <c:strCache>
                <c:ptCount val="7"/>
                <c:pt idx="0">
                  <c:v>Вакансии</c:v>
                </c:pt>
                <c:pt idx="1">
                  <c:v>Глянец</c:v>
                </c:pt>
                <c:pt idx="2">
                  <c:v>Таблоиды</c:v>
                </c:pt>
                <c:pt idx="3">
                  <c:v>Телегиды</c:v>
                </c:pt>
                <c:pt idx="4">
                  <c:v>Объявления</c:v>
                </c:pt>
                <c:pt idx="5">
                  <c:v>Местные ОП</c:v>
                </c:pt>
                <c:pt idx="6">
                  <c:v>Деловые</c:v>
                </c:pt>
              </c:strCache>
            </c:strRef>
          </c:cat>
          <c:val>
            <c:numRef>
              <c:f>Лист1!$C$2:$C$8</c:f>
              <c:numCache>
                <c:formatCode>####.000</c:formatCode>
                <c:ptCount val="7"/>
                <c:pt idx="0">
                  <c:v>-3.7066269884414908E-2</c:v>
                </c:pt>
                <c:pt idx="1">
                  <c:v>-6.3561459657345915E-2</c:v>
                </c:pt>
                <c:pt idx="2">
                  <c:v>-0.41138573658238697</c:v>
                </c:pt>
                <c:pt idx="3">
                  <c:v>0.12787214822874363</c:v>
                </c:pt>
                <c:pt idx="4">
                  <c:v>-7.7897725027790646E-2</c:v>
                </c:pt>
                <c:pt idx="5">
                  <c:v>0.50854968229014608</c:v>
                </c:pt>
                <c:pt idx="6">
                  <c:v>2.9129290654289684E-2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84-47EC-AFC9-3932E401A59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Телегиды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3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Лист1!$A$2:$A$8</c:f>
              <c:strCache>
                <c:ptCount val="7"/>
                <c:pt idx="0">
                  <c:v>Вакансии</c:v>
                </c:pt>
                <c:pt idx="1">
                  <c:v>Глянец</c:v>
                </c:pt>
                <c:pt idx="2">
                  <c:v>Таблоиды</c:v>
                </c:pt>
                <c:pt idx="3">
                  <c:v>Телегиды</c:v>
                </c:pt>
                <c:pt idx="4">
                  <c:v>Объявления</c:v>
                </c:pt>
                <c:pt idx="5">
                  <c:v>Местные ОП</c:v>
                </c:pt>
                <c:pt idx="6">
                  <c:v>Деловые</c:v>
                </c:pt>
              </c:strCache>
            </c:strRef>
          </c:cat>
          <c:val>
            <c:numRef>
              <c:f>Лист1!$D$2:$D$8</c:f>
              <c:numCache>
                <c:formatCode>####.000</c:formatCode>
                <c:ptCount val="7"/>
                <c:pt idx="0">
                  <c:v>-5.3543395493613876E-3</c:v>
                </c:pt>
                <c:pt idx="1">
                  <c:v>0.22791801562249578</c:v>
                </c:pt>
                <c:pt idx="2">
                  <c:v>4.9590376177626821E-2</c:v>
                </c:pt>
                <c:pt idx="3">
                  <c:v>1.0745266335761881</c:v>
                </c:pt>
                <c:pt idx="4">
                  <c:v>-4.3703164173481385E-2</c:v>
                </c:pt>
                <c:pt idx="5">
                  <c:v>-0.1599335963314191</c:v>
                </c:pt>
                <c:pt idx="6">
                  <c:v>-6.1218415275453825E-2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D84-47EC-AFC9-3932E401A59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Таблоиды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4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Лист1!$A$2:$A$8</c:f>
              <c:strCache>
                <c:ptCount val="7"/>
                <c:pt idx="0">
                  <c:v>Вакансии</c:v>
                </c:pt>
                <c:pt idx="1">
                  <c:v>Глянец</c:v>
                </c:pt>
                <c:pt idx="2">
                  <c:v>Таблоиды</c:v>
                </c:pt>
                <c:pt idx="3">
                  <c:v>Телегиды</c:v>
                </c:pt>
                <c:pt idx="4">
                  <c:v>Объявления</c:v>
                </c:pt>
                <c:pt idx="5">
                  <c:v>Местные ОП</c:v>
                </c:pt>
                <c:pt idx="6">
                  <c:v>Деловые</c:v>
                </c:pt>
              </c:strCache>
            </c:strRef>
          </c:cat>
          <c:val>
            <c:numRef>
              <c:f>Лист1!$E$2:$E$8</c:f>
              <c:numCache>
                <c:formatCode>####.000</c:formatCode>
                <c:ptCount val="7"/>
                <c:pt idx="0">
                  <c:v>-0.20020184092458027</c:v>
                </c:pt>
                <c:pt idx="1">
                  <c:v>-0.10897477851198829</c:v>
                </c:pt>
                <c:pt idx="2">
                  <c:v>1.617826347035854</c:v>
                </c:pt>
                <c:pt idx="3">
                  <c:v>0.59852523876232</c:v>
                </c:pt>
                <c:pt idx="4">
                  <c:v>-0.11511425244655864</c:v>
                </c:pt>
                <c:pt idx="5">
                  <c:v>0.52729454504577433</c:v>
                </c:pt>
                <c:pt idx="6">
                  <c:v>-0.11564659228953117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D84-47EC-AFC9-3932E401A59F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Вакансии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5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Лист1!$A$2:$A$8</c:f>
              <c:strCache>
                <c:ptCount val="7"/>
                <c:pt idx="0">
                  <c:v>Вакансии</c:v>
                </c:pt>
                <c:pt idx="1">
                  <c:v>Глянец</c:v>
                </c:pt>
                <c:pt idx="2">
                  <c:v>Таблоиды</c:v>
                </c:pt>
                <c:pt idx="3">
                  <c:v>Телегиды</c:v>
                </c:pt>
                <c:pt idx="4">
                  <c:v>Объявления</c:v>
                </c:pt>
                <c:pt idx="5">
                  <c:v>Местные ОП</c:v>
                </c:pt>
                <c:pt idx="6">
                  <c:v>Деловые</c:v>
                </c:pt>
              </c:strCache>
            </c:strRef>
          </c:cat>
          <c:val>
            <c:numRef>
              <c:f>Лист1!$F$2:$F$8</c:f>
              <c:numCache>
                <c:formatCode>####.000</c:formatCode>
                <c:ptCount val="7"/>
                <c:pt idx="0">
                  <c:v>2.1741815985647093</c:v>
                </c:pt>
                <c:pt idx="1">
                  <c:v>0.48030649333477726</c:v>
                </c:pt>
                <c:pt idx="2">
                  <c:v>-5.7020366942210098E-2</c:v>
                </c:pt>
                <c:pt idx="3">
                  <c:v>0.77199637158760936</c:v>
                </c:pt>
                <c:pt idx="4">
                  <c:v>0.53398049378674839</c:v>
                </c:pt>
                <c:pt idx="5">
                  <c:v>0.13620844633501264</c:v>
                </c:pt>
                <c:pt idx="6">
                  <c:v>7.0806731963196146E-2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84-47EC-AFC9-3932E401A59F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Деловые</c:v>
                </c:pt>
              </c:strCache>
            </c:strRef>
          </c:tx>
          <c:spPr>
            <a:ln w="34925" cap="rnd">
              <a:solidFill>
                <a:schemeClr val="accent6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>
                <a:solidFill>
                  <a:schemeClr val="accent6"/>
                </a:solidFill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cat>
            <c:strRef>
              <c:f>Лист1!$A$2:$A$8</c:f>
              <c:strCache>
                <c:ptCount val="7"/>
                <c:pt idx="0">
                  <c:v>Вакансии</c:v>
                </c:pt>
                <c:pt idx="1">
                  <c:v>Глянец</c:v>
                </c:pt>
                <c:pt idx="2">
                  <c:v>Таблоиды</c:v>
                </c:pt>
                <c:pt idx="3">
                  <c:v>Телегиды</c:v>
                </c:pt>
                <c:pt idx="4">
                  <c:v>Объявления</c:v>
                </c:pt>
                <c:pt idx="5">
                  <c:v>Местные ОП</c:v>
                </c:pt>
                <c:pt idx="6">
                  <c:v>Деловые</c:v>
                </c:pt>
              </c:strCache>
            </c:strRef>
          </c:cat>
          <c:val>
            <c:numRef>
              <c:f>Лист1!$G$2:$G$8</c:f>
              <c:numCache>
                <c:formatCode>####.000</c:formatCode>
                <c:ptCount val="7"/>
                <c:pt idx="0">
                  <c:v>-0.24391540704959569</c:v>
                </c:pt>
                <c:pt idx="1">
                  <c:v>0.23656203823534769</c:v>
                </c:pt>
                <c:pt idx="2">
                  <c:v>0.56717606883296334</c:v>
                </c:pt>
                <c:pt idx="3">
                  <c:v>-0.85364123592692764</c:v>
                </c:pt>
                <c:pt idx="4">
                  <c:v>0.44471349457647436</c:v>
                </c:pt>
                <c:pt idx="5">
                  <c:v>0.56726065535695358</c:v>
                </c:pt>
                <c:pt idx="6">
                  <c:v>1.453125280307058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D84-47EC-AFC9-3932E401A5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8707744"/>
        <c:axId val="368707416"/>
      </c:radarChart>
      <c:catAx>
        <c:axId val="36870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8707416"/>
        <c:crosses val="autoZero"/>
        <c:auto val="1"/>
        <c:lblAlgn val="ctr"/>
        <c:lblOffset val="100"/>
        <c:noMultiLvlLbl val="0"/>
      </c:catAx>
      <c:valAx>
        <c:axId val="3687074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#.000" sourceLinked="1"/>
        <c:majorTickMark val="none"/>
        <c:minorTickMark val="none"/>
        <c:tickLblPos val="nextTo"/>
        <c:crossAx val="368707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читают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1">
                      <a:shade val="40000"/>
                    </a:schemeClr>
                    <a:schemeClr val="accent1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Лист1!$A$2:$A$5</c:f>
              <c:strCache>
                <c:ptCount val="4"/>
                <c:pt idx="0">
                  <c:v>12-25</c:v>
                </c:pt>
                <c:pt idx="1">
                  <c:v>26-40</c:v>
                </c:pt>
                <c:pt idx="2">
                  <c:v>41-55</c:v>
                </c:pt>
                <c:pt idx="3">
                  <c:v>56-70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0.19644300727566694</c:v>
                </c:pt>
                <c:pt idx="1">
                  <c:v>0.43330638641875507</c:v>
                </c:pt>
                <c:pt idx="2">
                  <c:v>0.22392886014551333</c:v>
                </c:pt>
                <c:pt idx="3">
                  <c:v>0.14632174616006469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D21-4B73-BDA9-F027B15E0140}"/>
            </c:ext>
          </c:extLst>
        </c:ser>
        <c:ser>
          <c:idx val="4"/>
          <c:order val="1"/>
          <c:tx>
            <c:strRef>
              <c:f>Лист1!$F$1</c:f>
              <c:strCache>
                <c:ptCount val="1"/>
                <c:pt idx="0">
                  <c:v>Таблоиды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95000" algn="tl" rotWithShape="0">
                <a:srgbClr val="000000">
                  <a:alpha val="50000"/>
                </a:srgb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5">
                      <a:shade val="40000"/>
                    </a:schemeClr>
                    <a:schemeClr val="accent5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5"/>
                </a:solidFill>
                <a:round/>
              </a:ln>
              <a:effectLst>
                <a:outerShdw blurRad="95000" algn="tl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Лист1!$A$2:$A$5</c:f>
              <c:strCache>
                <c:ptCount val="4"/>
                <c:pt idx="0">
                  <c:v>12-25</c:v>
                </c:pt>
                <c:pt idx="1">
                  <c:v>26-40</c:v>
                </c:pt>
                <c:pt idx="2">
                  <c:v>41-55</c:v>
                </c:pt>
                <c:pt idx="3">
                  <c:v>56-70</c:v>
                </c:pt>
              </c:strCache>
            </c:strRef>
          </c:cat>
          <c:val>
            <c:numRef>
              <c:f>Лист1!$F$2:$F$5</c:f>
              <c:numCache>
                <c:formatCode>0%</c:formatCode>
                <c:ptCount val="4"/>
                <c:pt idx="0">
                  <c:v>4.1666666666666657E-2</c:v>
                </c:pt>
                <c:pt idx="1">
                  <c:v>0.15416666666666667</c:v>
                </c:pt>
                <c:pt idx="2">
                  <c:v>0.29583333333333334</c:v>
                </c:pt>
                <c:pt idx="3">
                  <c:v>0.5083333333333333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0CA7-4C03-8EF4-76F1D99B68FB}"/>
            </c:ext>
          </c:extLst>
        </c:ser>
        <c:ser>
          <c:idx val="1"/>
          <c:order val="2"/>
          <c:tx>
            <c:strRef>
              <c:f>Лист1!$C$1</c:f>
              <c:strCache>
                <c:ptCount val="1"/>
                <c:pt idx="0">
                  <c:v>Мало, но не бесплатные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2">
                      <a:shade val="40000"/>
                    </a:schemeClr>
                    <a:schemeClr val="accent2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2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Лист1!$A$2:$A$5</c:f>
              <c:strCache>
                <c:ptCount val="4"/>
                <c:pt idx="0">
                  <c:v>12-25</c:v>
                </c:pt>
                <c:pt idx="1">
                  <c:v>26-40</c:v>
                </c:pt>
                <c:pt idx="2">
                  <c:v>41-55</c:v>
                </c:pt>
                <c:pt idx="3">
                  <c:v>56-70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0.14000000000000001</c:v>
                </c:pt>
                <c:pt idx="1">
                  <c:v>0.39500000000000002</c:v>
                </c:pt>
                <c:pt idx="2">
                  <c:v>0.23499999999999999</c:v>
                </c:pt>
                <c:pt idx="3">
                  <c:v>0.23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D21-4B73-BDA9-F027B15E0140}"/>
            </c:ext>
          </c:extLst>
        </c:ser>
        <c:ser>
          <c:idx val="2"/>
          <c:order val="3"/>
          <c:tx>
            <c:strRef>
              <c:f>Лист1!$D$1</c:f>
              <c:strCache>
                <c:ptCount val="1"/>
                <c:pt idx="0">
                  <c:v>Только бесплатные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3">
                      <a:shade val="40000"/>
                    </a:schemeClr>
                    <a:schemeClr val="accent3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3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Лист1!$A$2:$A$5</c:f>
              <c:strCache>
                <c:ptCount val="4"/>
                <c:pt idx="0">
                  <c:v>12-25</c:v>
                </c:pt>
                <c:pt idx="1">
                  <c:v>26-40</c:v>
                </c:pt>
                <c:pt idx="2">
                  <c:v>41-55</c:v>
                </c:pt>
                <c:pt idx="3">
                  <c:v>56-70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0.1</c:v>
                </c:pt>
                <c:pt idx="1">
                  <c:v>0.3783783783783784</c:v>
                </c:pt>
                <c:pt idx="2">
                  <c:v>0.23513513513513515</c:v>
                </c:pt>
                <c:pt idx="3">
                  <c:v>0.2864864864864865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D21-4B73-BDA9-F027B15E0140}"/>
            </c:ext>
          </c:extLst>
        </c:ser>
        <c:ser>
          <c:idx val="3"/>
          <c:order val="4"/>
          <c:tx>
            <c:strRef>
              <c:f>Лист1!$E$1</c:f>
              <c:strCache>
                <c:ptCount val="1"/>
                <c:pt idx="0">
                  <c:v>Телегиды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95000" algn="tl" rotWithShape="0">
                <a:srgbClr val="000000">
                  <a:alpha val="50000"/>
                </a:srgb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4">
                      <a:shade val="40000"/>
                    </a:schemeClr>
                    <a:schemeClr val="accent4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4"/>
                </a:solidFill>
                <a:round/>
              </a:ln>
              <a:effectLst>
                <a:outerShdw blurRad="95000" algn="tl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Лист1!$A$2:$A$5</c:f>
              <c:strCache>
                <c:ptCount val="4"/>
                <c:pt idx="0">
                  <c:v>12-25</c:v>
                </c:pt>
                <c:pt idx="1">
                  <c:v>26-40</c:v>
                </c:pt>
                <c:pt idx="2">
                  <c:v>41-55</c:v>
                </c:pt>
                <c:pt idx="3">
                  <c:v>56-70</c:v>
                </c:pt>
              </c:strCache>
            </c:strRef>
          </c:cat>
          <c:val>
            <c:numRef>
              <c:f>Лист1!$E$2:$E$5</c:f>
              <c:numCache>
                <c:formatCode>0%</c:formatCode>
                <c:ptCount val="4"/>
                <c:pt idx="0">
                  <c:v>0.16207951070336393</c:v>
                </c:pt>
                <c:pt idx="1">
                  <c:v>0.327217125382263</c:v>
                </c:pt>
                <c:pt idx="2">
                  <c:v>0.27217125382262997</c:v>
                </c:pt>
                <c:pt idx="3">
                  <c:v>0.23853211009174313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0CA7-4C03-8EF4-76F1D99B68FB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Вакансии</c:v>
                </c:pt>
              </c:strCache>
            </c:strRef>
          </c:tx>
          <c:spPr>
            <a:ln w="34925" cap="rnd">
              <a:solidFill>
                <a:schemeClr val="accent6"/>
              </a:solidFill>
              <a:round/>
            </a:ln>
            <a:effectLst>
              <a:outerShdw blurRad="95000" algn="tl" rotWithShape="0">
                <a:srgbClr val="000000">
                  <a:alpha val="50000"/>
                </a:srgb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6">
                      <a:shade val="40000"/>
                    </a:schemeClr>
                    <a:schemeClr val="accent6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6"/>
                </a:solidFill>
                <a:round/>
              </a:ln>
              <a:effectLst>
                <a:outerShdw blurRad="95000" algn="tl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Лист1!$A$2:$A$5</c:f>
              <c:strCache>
                <c:ptCount val="4"/>
                <c:pt idx="0">
                  <c:v>12-25</c:v>
                </c:pt>
                <c:pt idx="1">
                  <c:v>26-40</c:v>
                </c:pt>
                <c:pt idx="2">
                  <c:v>41-55</c:v>
                </c:pt>
                <c:pt idx="3">
                  <c:v>56-70</c:v>
                </c:pt>
              </c:strCache>
            </c:strRef>
          </c:cat>
          <c:val>
            <c:numRef>
              <c:f>Лист1!$G$2:$G$5</c:f>
              <c:numCache>
                <c:formatCode>0%</c:formatCode>
                <c:ptCount val="4"/>
                <c:pt idx="0">
                  <c:v>0.11320754716981134</c:v>
                </c:pt>
                <c:pt idx="1">
                  <c:v>0.43396226415094341</c:v>
                </c:pt>
                <c:pt idx="2">
                  <c:v>0.25471698113207547</c:v>
                </c:pt>
                <c:pt idx="3">
                  <c:v>0.1981132075471698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0CA7-4C03-8EF4-76F1D99B68FB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Деловые</c:v>
                </c:pt>
              </c:strCache>
            </c:strRef>
          </c:tx>
          <c:spPr>
            <a:ln w="34925" cap="rnd">
              <a:solidFill>
                <a:schemeClr val="accent1">
                  <a:lumMod val="60000"/>
                </a:schemeClr>
              </a:solidFill>
              <a:round/>
            </a:ln>
            <a:effectLst>
              <a:outerShdw blurRad="95000" algn="tl" rotWithShape="0">
                <a:srgbClr val="000000">
                  <a:alpha val="50000"/>
                </a:srgb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1">
                      <a:lumMod val="60000"/>
                      <a:shade val="40000"/>
                    </a:schemeClr>
                    <a:schemeClr val="accent1">
                      <a:lumMod val="60000"/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>
                <a:outerShdw blurRad="95000" algn="tl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Лист1!$A$2:$A$5</c:f>
              <c:strCache>
                <c:ptCount val="4"/>
                <c:pt idx="0">
                  <c:v>12-25</c:v>
                </c:pt>
                <c:pt idx="1">
                  <c:v>26-40</c:v>
                </c:pt>
                <c:pt idx="2">
                  <c:v>41-55</c:v>
                </c:pt>
                <c:pt idx="3">
                  <c:v>56-70</c:v>
                </c:pt>
              </c:strCache>
            </c:strRef>
          </c:cat>
          <c:val>
            <c:numRef>
              <c:f>Лист1!$H$2:$H$5</c:f>
              <c:numCache>
                <c:formatCode>0%</c:formatCode>
                <c:ptCount val="4"/>
                <c:pt idx="0">
                  <c:v>9.166666666666666E-2</c:v>
                </c:pt>
                <c:pt idx="1">
                  <c:v>0.55833333333333335</c:v>
                </c:pt>
                <c:pt idx="2">
                  <c:v>0.23333333333333331</c:v>
                </c:pt>
                <c:pt idx="3">
                  <c:v>0.11666666666666665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0CA7-4C03-8EF4-76F1D99B6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664192"/>
        <c:axId val="114665728"/>
      </c:lineChart>
      <c:catAx>
        <c:axId val="1146641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4665728"/>
        <c:crosses val="autoZero"/>
        <c:auto val="1"/>
        <c:lblAlgn val="ctr"/>
        <c:lblOffset val="100"/>
        <c:noMultiLvlLbl val="0"/>
      </c:catAx>
      <c:valAx>
        <c:axId val="11466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4664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ru-RU"/>
    </a:p>
  </c:txPr>
  <c:externalData r:id="rId5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Дети 12-18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Лист1!$B$2:$H$2</c:f>
              <c:numCache>
                <c:formatCode>0%</c:formatCode>
                <c:ptCount val="7"/>
                <c:pt idx="0">
                  <c:v>6.7119796091758707E-2</c:v>
                </c:pt>
                <c:pt idx="1">
                  <c:v>3.163444639718805E-2</c:v>
                </c:pt>
                <c:pt idx="2">
                  <c:v>3.2069970845481049E-2</c:v>
                </c:pt>
                <c:pt idx="3">
                  <c:v>5.7046979865771813E-2</c:v>
                </c:pt>
                <c:pt idx="4">
                  <c:v>0</c:v>
                </c:pt>
                <c:pt idx="5">
                  <c:v>2.0202020202020204E-2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32-4935-A0F6-C4D809C335D6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Взрослые без собственной семьи, живущие с родителями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Лист1!$B$3:$H$3</c:f>
              <c:numCache>
                <c:formatCode>0%</c:formatCode>
                <c:ptCount val="7"/>
                <c:pt idx="0">
                  <c:v>0.20220900594732372</c:v>
                </c:pt>
                <c:pt idx="1">
                  <c:v>0.21616871704745166</c:v>
                </c:pt>
                <c:pt idx="2">
                  <c:v>0.11370262390670555</c:v>
                </c:pt>
                <c:pt idx="3">
                  <c:v>0.22147651006711411</c:v>
                </c:pt>
                <c:pt idx="4">
                  <c:v>0.12385321100917432</c:v>
                </c:pt>
                <c:pt idx="5">
                  <c:v>0.18181818181818182</c:v>
                </c:pt>
                <c:pt idx="6">
                  <c:v>0.1891891891891892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32-4935-A0F6-C4D809C335D6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Одинокие работающие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Лист1!$B$4:$H$4</c:f>
              <c:numCache>
                <c:formatCode>0%</c:formatCode>
                <c:ptCount val="7"/>
                <c:pt idx="0">
                  <c:v>0.10875106202209006</c:v>
                </c:pt>
                <c:pt idx="1">
                  <c:v>9.3145869947275917E-2</c:v>
                </c:pt>
                <c:pt idx="2">
                  <c:v>8.7463556851311963E-2</c:v>
                </c:pt>
                <c:pt idx="3">
                  <c:v>5.3691275167785241E-2</c:v>
                </c:pt>
                <c:pt idx="4">
                  <c:v>7.7981651376146793E-2</c:v>
                </c:pt>
                <c:pt idx="5">
                  <c:v>9.0909090909090912E-2</c:v>
                </c:pt>
                <c:pt idx="6">
                  <c:v>4.504504504504505E-2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32-4935-A0F6-C4D809C335D6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Работающие супруги без детей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Лист1!$B$5:$H$5</c:f>
              <c:numCache>
                <c:formatCode>0%</c:formatCode>
                <c:ptCount val="7"/>
                <c:pt idx="0">
                  <c:v>0.16482582837723025</c:v>
                </c:pt>
                <c:pt idx="1">
                  <c:v>0.17574692442882248</c:v>
                </c:pt>
                <c:pt idx="2">
                  <c:v>0.11661807580174927</c:v>
                </c:pt>
                <c:pt idx="3">
                  <c:v>0.1040268456375839</c:v>
                </c:pt>
                <c:pt idx="4">
                  <c:v>0.12385321100917432</c:v>
                </c:pt>
                <c:pt idx="5">
                  <c:v>0.10101010101010101</c:v>
                </c:pt>
                <c:pt idx="6">
                  <c:v>0.25225225225225223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DCE-4E6E-93BB-EB59E9D82ACE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Работающие супруги с детьми до 16 лет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Лист1!$B$6:$H$6</c:f>
              <c:numCache>
                <c:formatCode>0%</c:formatCode>
                <c:ptCount val="7"/>
                <c:pt idx="0">
                  <c:v>0.22344944774851316</c:v>
                </c:pt>
                <c:pt idx="1">
                  <c:v>0.20738137082601052</c:v>
                </c:pt>
                <c:pt idx="2">
                  <c:v>0.23032069970845481</c:v>
                </c:pt>
                <c:pt idx="3">
                  <c:v>0.21140939597315436</c:v>
                </c:pt>
                <c:pt idx="4">
                  <c:v>0.16972477064220187</c:v>
                </c:pt>
                <c:pt idx="5">
                  <c:v>0.25252525252525254</c:v>
                </c:pt>
                <c:pt idx="6">
                  <c:v>0.28828828828828829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DCE-4E6E-93BB-EB59E9D82ACE}"/>
            </c:ext>
          </c:extLst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Работающие супруги с детьми старше 16 лет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Лист1!$B$7:$H$7</c:f>
              <c:numCache>
                <c:formatCode>0%</c:formatCode>
                <c:ptCount val="7"/>
                <c:pt idx="0">
                  <c:v>8.0713678844519965E-2</c:v>
                </c:pt>
                <c:pt idx="1">
                  <c:v>8.9630931458699478E-2</c:v>
                </c:pt>
                <c:pt idx="2">
                  <c:v>0.12536443148688048</c:v>
                </c:pt>
                <c:pt idx="3">
                  <c:v>0.1174496644295302</c:v>
                </c:pt>
                <c:pt idx="4">
                  <c:v>0.12844036697247707</c:v>
                </c:pt>
                <c:pt idx="5">
                  <c:v>0.10101010101010101</c:v>
                </c:pt>
                <c:pt idx="6">
                  <c:v>0.1081081081081081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DCE-4E6E-93BB-EB59E9D82ACE}"/>
            </c:ext>
          </c:extLst>
        </c:ser>
        <c:ser>
          <c:idx val="6"/>
          <c:order val="6"/>
          <c:tx>
            <c:strRef>
              <c:f>Лист1!$A$8</c:f>
              <c:strCache>
                <c:ptCount val="1"/>
                <c:pt idx="0">
                  <c:v>Одиночки с детьми до 16 лет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Лист1!$B$8:$H$8</c:f>
              <c:numCache>
                <c:formatCode>0%</c:formatCode>
                <c:ptCount val="7"/>
                <c:pt idx="0">
                  <c:v>3.4834324553950725E-2</c:v>
                </c:pt>
                <c:pt idx="1">
                  <c:v>2.10896309314587E-2</c:v>
                </c:pt>
                <c:pt idx="2">
                  <c:v>5.8309037900874633E-2</c:v>
                </c:pt>
                <c:pt idx="3">
                  <c:v>5.7046979865771813E-2</c:v>
                </c:pt>
                <c:pt idx="4">
                  <c:v>1.834862385321101E-2</c:v>
                </c:pt>
                <c:pt idx="5">
                  <c:v>7.0707070707070704E-2</c:v>
                </c:pt>
                <c:pt idx="6">
                  <c:v>2.7027027027027025E-2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DCE-4E6E-93BB-EB59E9D82ACE}"/>
            </c:ext>
          </c:extLst>
        </c:ser>
        <c:ser>
          <c:idx val="7"/>
          <c:order val="7"/>
          <c:tx>
            <c:strRef>
              <c:f>Лист1!$A$9</c:f>
              <c:strCache>
                <c:ptCount val="1"/>
                <c:pt idx="0">
                  <c:v>Одиночки с детьми старше 16 лет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Лист1!$B$9:$H$9</c:f>
              <c:numCache>
                <c:formatCode>0%</c:formatCode>
                <c:ptCount val="7"/>
                <c:pt idx="0">
                  <c:v>2.548853016142736E-2</c:v>
                </c:pt>
                <c:pt idx="1">
                  <c:v>3.163444639718805E-2</c:v>
                </c:pt>
                <c:pt idx="2">
                  <c:v>5.5393586005830907E-2</c:v>
                </c:pt>
                <c:pt idx="3">
                  <c:v>2.684563758389262E-2</c:v>
                </c:pt>
                <c:pt idx="4">
                  <c:v>4.5871559633027525E-2</c:v>
                </c:pt>
                <c:pt idx="5">
                  <c:v>4.0404040404040407E-2</c:v>
                </c:pt>
                <c:pt idx="6">
                  <c:v>9.0090090090090089E-3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DCE-4E6E-93BB-EB59E9D82ACE}"/>
            </c:ext>
          </c:extLst>
        </c:ser>
        <c:ser>
          <c:idx val="8"/>
          <c:order val="8"/>
          <c:tx>
            <c:strRef>
              <c:f>Лист1!$A$10</c:f>
              <c:strCache>
                <c:ptCount val="1"/>
                <c:pt idx="0">
                  <c:v>Пенсионеры, живущие с детьми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Лист1!$B$10:$H$10</c:f>
              <c:numCache>
                <c:formatCode>0%</c:formatCode>
                <c:ptCount val="7"/>
                <c:pt idx="0">
                  <c:v>4.2480883602378929E-2</c:v>
                </c:pt>
                <c:pt idx="1">
                  <c:v>4.3936731107205619E-2</c:v>
                </c:pt>
                <c:pt idx="2">
                  <c:v>8.7463556851311963E-2</c:v>
                </c:pt>
                <c:pt idx="3">
                  <c:v>7.7181208053691275E-2</c:v>
                </c:pt>
                <c:pt idx="4">
                  <c:v>0.13761467889908258</c:v>
                </c:pt>
                <c:pt idx="5">
                  <c:v>5.0505050505050504E-2</c:v>
                </c:pt>
                <c:pt idx="6">
                  <c:v>3.6036036036036036E-2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6DCE-4E6E-93BB-EB59E9D82ACE}"/>
            </c:ext>
          </c:extLst>
        </c:ser>
        <c:ser>
          <c:idx val="9"/>
          <c:order val="9"/>
          <c:tx>
            <c:strRef>
              <c:f>Лист1!$A$11</c:f>
              <c:strCache>
                <c:ptCount val="1"/>
                <c:pt idx="0">
                  <c:v>Супруги без детей пенсионеры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Лист1!$B$11:$H$11</c:f>
              <c:numCache>
                <c:formatCode>0%</c:formatCode>
                <c:ptCount val="7"/>
                <c:pt idx="0">
                  <c:v>2.8037383177570093E-2</c:v>
                </c:pt>
                <c:pt idx="1">
                  <c:v>6.1511423550087867E-2</c:v>
                </c:pt>
                <c:pt idx="2">
                  <c:v>5.8309037900874633E-2</c:v>
                </c:pt>
                <c:pt idx="3">
                  <c:v>3.3557046979865772E-2</c:v>
                </c:pt>
                <c:pt idx="4">
                  <c:v>0.11467889908256881</c:v>
                </c:pt>
                <c:pt idx="5">
                  <c:v>7.0707070707070704E-2</c:v>
                </c:pt>
                <c:pt idx="6">
                  <c:v>1.8018018018018018E-2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DCE-4E6E-93BB-EB59E9D82ACE}"/>
            </c:ext>
          </c:extLst>
        </c:ser>
        <c:ser>
          <c:idx val="10"/>
          <c:order val="10"/>
          <c:tx>
            <c:strRef>
              <c:f>Лист1!$A$12</c:f>
              <c:strCache>
                <c:ptCount val="1"/>
                <c:pt idx="0">
                  <c:v>Одинокие пенсионеры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Лист1!$B$12:$H$12</c:f>
              <c:numCache>
                <c:formatCode>0%</c:formatCode>
                <c:ptCount val="7"/>
                <c:pt idx="0">
                  <c:v>2.2090059473237042E-2</c:v>
                </c:pt>
                <c:pt idx="1">
                  <c:v>2.8119507908611598E-2</c:v>
                </c:pt>
                <c:pt idx="2">
                  <c:v>3.4985422740524783E-2</c:v>
                </c:pt>
                <c:pt idx="3">
                  <c:v>4.0268456375838924E-2</c:v>
                </c:pt>
                <c:pt idx="4">
                  <c:v>5.9633027522935783E-2</c:v>
                </c:pt>
                <c:pt idx="5">
                  <c:v>2.0202020202020204E-2</c:v>
                </c:pt>
                <c:pt idx="6">
                  <c:v>2.7027027027027025E-2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6DCE-4E6E-93BB-EB59E9D82A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795898928"/>
        <c:axId val="795902208"/>
      </c:barChart>
      <c:catAx>
        <c:axId val="795898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95902208"/>
        <c:crosses val="autoZero"/>
        <c:auto val="1"/>
        <c:lblAlgn val="ctr"/>
        <c:lblOffset val="100"/>
        <c:noMultiLvlLbl val="0"/>
      </c:catAx>
      <c:valAx>
        <c:axId val="795902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95898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489227909011372"/>
          <c:y val="3.2106316379519682E-2"/>
          <c:w val="0.3281632764654418"/>
          <c:h val="0.94981730959797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ru-RU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Десктоп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1">
                      <a:shade val="40000"/>
                    </a:schemeClr>
                    <a:schemeClr val="accent1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1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Лист1!$B$2:$H$2</c:f>
              <c:numCache>
                <c:formatCode>0%</c:formatCode>
                <c:ptCount val="7"/>
                <c:pt idx="0">
                  <c:v>0.68135593220338986</c:v>
                </c:pt>
                <c:pt idx="1">
                  <c:v>0.62631578947368416</c:v>
                </c:pt>
                <c:pt idx="2">
                  <c:v>0.61516034985422741</c:v>
                </c:pt>
                <c:pt idx="3">
                  <c:v>0.62080536912751683</c:v>
                </c:pt>
                <c:pt idx="4">
                  <c:v>0.62895927601809953</c:v>
                </c:pt>
                <c:pt idx="5">
                  <c:v>0.68686868686868674</c:v>
                </c:pt>
                <c:pt idx="6">
                  <c:v>0.80180180180180183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D21-4B73-BDA9-F027B15E0140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Ноутбук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2">
                      <a:shade val="40000"/>
                    </a:schemeClr>
                    <a:schemeClr val="accent2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2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Лист1!$B$3:$H$3</c:f>
              <c:numCache>
                <c:formatCode>0%</c:formatCode>
                <c:ptCount val="7"/>
                <c:pt idx="0">
                  <c:v>0.65593220338983049</c:v>
                </c:pt>
                <c:pt idx="1">
                  <c:v>0.59649122807017541</c:v>
                </c:pt>
                <c:pt idx="2">
                  <c:v>0.6005830903790087</c:v>
                </c:pt>
                <c:pt idx="3">
                  <c:v>0.60402684563758391</c:v>
                </c:pt>
                <c:pt idx="4">
                  <c:v>0.61990950226244346</c:v>
                </c:pt>
                <c:pt idx="5">
                  <c:v>0.5252525252525253</c:v>
                </c:pt>
                <c:pt idx="6">
                  <c:v>0.81081081081081086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D21-4B73-BDA9-F027B15E0140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Планшет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3">
                      <a:shade val="40000"/>
                    </a:schemeClr>
                    <a:schemeClr val="accent3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3"/>
                </a:solidFill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Лист1!$B$4:$H$4</c:f>
              <c:numCache>
                <c:formatCode>0%</c:formatCode>
                <c:ptCount val="7"/>
                <c:pt idx="0">
                  <c:v>0.51271186440677963</c:v>
                </c:pt>
                <c:pt idx="1">
                  <c:v>0.44736842105263158</c:v>
                </c:pt>
                <c:pt idx="2">
                  <c:v>0.38483965014577259</c:v>
                </c:pt>
                <c:pt idx="3">
                  <c:v>0.39261744966442952</c:v>
                </c:pt>
                <c:pt idx="4">
                  <c:v>0.43438914027149322</c:v>
                </c:pt>
                <c:pt idx="5">
                  <c:v>0.44444444444444442</c:v>
                </c:pt>
                <c:pt idx="6">
                  <c:v>0.68468468468468469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D21-4B73-BDA9-F027B15E0140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Смартфон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95000" algn="tl" rotWithShape="0">
                <a:srgbClr val="000000">
                  <a:alpha val="50000"/>
                </a:srgbClr>
              </a:outerShdw>
            </a:effectLst>
          </c:spPr>
          <c:marker>
            <c:symbol val="circle"/>
            <c:size val="9"/>
            <c:spPr>
              <a:blipFill>
                <a:blip xmlns:r="http://schemas.openxmlformats.org/officeDocument/2006/relationships" r:embed="rId4">
                  <a:duotone>
                    <a:schemeClr val="accent4">
                      <a:shade val="40000"/>
                    </a:schemeClr>
                    <a:schemeClr val="accent4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4"/>
                </a:solidFill>
                <a:round/>
              </a:ln>
              <a:effectLst>
                <a:outerShdw blurRad="95000" algn="tl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Лист1!$B$5:$H$5</c:f>
              <c:numCache>
                <c:formatCode>0%</c:formatCode>
                <c:ptCount val="7"/>
                <c:pt idx="0">
                  <c:v>0.61949152542372876</c:v>
                </c:pt>
                <c:pt idx="1">
                  <c:v>0.52105263157894732</c:v>
                </c:pt>
                <c:pt idx="2">
                  <c:v>0.46938775510204084</c:v>
                </c:pt>
                <c:pt idx="3">
                  <c:v>0.47315436241610731</c:v>
                </c:pt>
                <c:pt idx="4">
                  <c:v>0.42533936651583709</c:v>
                </c:pt>
                <c:pt idx="5">
                  <c:v>0.45454545454545453</c:v>
                </c:pt>
                <c:pt idx="6">
                  <c:v>0.76576576576576572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0CA7-4C03-8EF4-76F1D99B68FB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Ничего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95000" algn="tl" rotWithShape="0">
                <a:srgbClr val="000000">
                  <a:alpha val="50000"/>
                </a:srgbClr>
              </a:outerShdw>
            </a:effectLst>
          </c:spPr>
          <c:marker>
            <c:symbol val="circle"/>
            <c:size val="6"/>
            <c:spPr>
              <a:blipFill>
                <a:blip xmlns:r="http://schemas.openxmlformats.org/officeDocument/2006/relationships" r:embed="rId4">
                  <a:duotone>
                    <a:schemeClr val="accent5">
                      <a:shade val="40000"/>
                    </a:schemeClr>
                    <a:schemeClr val="accent5">
                      <a:tint val="42000"/>
                    </a:schemeClr>
                  </a:duotone>
                </a:blip>
                <a:tile tx="0" ty="0" sx="40000" sy="40000" flip="none" algn="tl"/>
              </a:blipFill>
              <a:ln w="9525">
                <a:solidFill>
                  <a:schemeClr val="accent5"/>
                </a:solidFill>
                <a:round/>
              </a:ln>
              <a:effectLst>
                <a:outerShdw blurRad="95000" algn="tl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soft" dir="t">
                  <a:rot lat="0" lon="0" rev="18000000"/>
                </a:lightRig>
              </a:scene3d>
              <a:sp3d prstMaterial="dkEdge">
                <a:bevelT w="73660" h="44450" prst="riblet"/>
              </a:sp3d>
            </c:spPr>
          </c:marker>
          <c:cat>
            <c:strRef>
              <c:f>Лист1!$B$1:$H$1</c:f>
              <c:strCache>
                <c:ptCount val="7"/>
                <c:pt idx="0">
                  <c:v>Не читают</c:v>
                </c:pt>
                <c:pt idx="1">
                  <c:v>Мало, но не бесплатные</c:v>
                </c:pt>
                <c:pt idx="2">
                  <c:v>Только бесплатные</c:v>
                </c:pt>
                <c:pt idx="3">
                  <c:v>Телегиды</c:v>
                </c:pt>
                <c:pt idx="4">
                  <c:v>Таблоиды</c:v>
                </c:pt>
                <c:pt idx="5">
                  <c:v>Вакансии</c:v>
                </c:pt>
                <c:pt idx="6">
                  <c:v>Деловые</c:v>
                </c:pt>
              </c:strCache>
            </c:strRef>
          </c:cat>
          <c:val>
            <c:numRef>
              <c:f>Лист1!$B$6:$H$6</c:f>
              <c:numCache>
                <c:formatCode>0%</c:formatCode>
                <c:ptCount val="7"/>
                <c:pt idx="0">
                  <c:v>0.05</c:v>
                </c:pt>
                <c:pt idx="1">
                  <c:v>0.11754385964912281</c:v>
                </c:pt>
                <c:pt idx="2">
                  <c:v>7.5801749271137031E-2</c:v>
                </c:pt>
                <c:pt idx="3">
                  <c:v>8.3892617449664433E-2</c:v>
                </c:pt>
                <c:pt idx="4">
                  <c:v>0.15384615384615385</c:v>
                </c:pt>
                <c:pt idx="5">
                  <c:v>6.0606060606060608E-2</c:v>
                </c:pt>
                <c:pt idx="6">
                  <c:v>7.2072072072072071E-2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049-4D30-ADE0-549AD61FD1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664192"/>
        <c:axId val="114665728"/>
      </c:lineChart>
      <c:catAx>
        <c:axId val="1146641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/>
                  <a:t>Сегмент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0"/>
        <c:majorTickMark val="none"/>
        <c:minorTickMark val="none"/>
        <c:tickLblPos val="low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4665728"/>
        <c:crosses val="autoZero"/>
        <c:auto val="1"/>
        <c:lblAlgn val="ctr"/>
        <c:lblOffset val="100"/>
        <c:noMultiLvlLbl val="0"/>
      </c:catAx>
      <c:valAx>
        <c:axId val="11466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4664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</a:defRPr>
      </a:pPr>
      <a:endParaRPr lang="ru-RU"/>
    </a:p>
  </c:txPr>
  <c:externalData r:id="rId5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65420-C1E6-457F-9D55-28DFBBF8D4D1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056A0-4F36-435C-8CF6-357400822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056A0-4F36-435C-8CF6-357400822CC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648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056A0-4F36-435C-8CF6-357400822CC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99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82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84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48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66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043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93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5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13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535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80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33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7EB5-F80F-44BC-A530-1733781A6C1C}" type="datetimeFigureOut">
              <a:rPr lang="ru-RU" smtClean="0"/>
              <a:t>06.07.18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1B59B-1051-498D-B639-344E72EAC3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78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21AB5B-FA66-48F6-B839-803DA6346F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/>
              <a:t>Нынешние читатели – кто они?</a:t>
            </a:r>
            <a:br>
              <a:rPr lang="ru-RU" dirty="0"/>
            </a:br>
            <a:r>
              <a:rPr lang="ru-RU" sz="3600" dirty="0"/>
              <a:t>(</a:t>
            </a:r>
            <a:r>
              <a:rPr lang="ru-RU" sz="3600" i="1" dirty="0"/>
              <a:t>«Как меняется аудитория медиа. </a:t>
            </a:r>
            <a:br>
              <a:rPr lang="ru-RU" sz="3600" i="1" dirty="0"/>
            </a:br>
            <a:r>
              <a:rPr lang="ru-RU" sz="3600" i="1" dirty="0"/>
              <a:t>Тренды в региональном </a:t>
            </a:r>
            <a:r>
              <a:rPr lang="ru-RU" sz="3600" i="1" dirty="0" err="1"/>
              <a:t>медиапотреблении</a:t>
            </a:r>
            <a:r>
              <a:rPr lang="ru-RU" sz="3600" i="1" dirty="0"/>
              <a:t>»)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FDC237-2E6D-42B1-9B79-DEFFB8DECF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511676"/>
            <a:ext cx="8534400" cy="112712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dirty="0"/>
              <a:t>Андрей Игоревич Боголепов</a:t>
            </a:r>
          </a:p>
          <a:p>
            <a:pPr>
              <a:lnSpc>
                <a:spcPct val="80000"/>
              </a:lnSpc>
            </a:pPr>
            <a:r>
              <a:rPr lang="ru-RU" altLang="ru-RU" dirty="0"/>
              <a:t>генеральный директор Центра ExMedia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A2F54080-5590-43C5-9033-B0294ACA8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600" y="304800"/>
            <a:ext cx="2159000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7">
            <a:extLst>
              <a:ext uri="{FF2B5EF4-FFF2-40B4-BE49-F238E27FC236}">
                <a16:creationId xmlns:a16="http://schemas.microsoft.com/office/drawing/2014/main" id="{1AD1B8E9-E782-4AF9-A983-673333F8E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0400" y="882650"/>
            <a:ext cx="2362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ru-RU" sz="1600"/>
              <a:t>E x M e d i a   G r o u p</a:t>
            </a:r>
            <a:endParaRPr lang="ru-RU" altLang="ru-RU" sz="1600"/>
          </a:p>
        </p:txBody>
      </p:sp>
    </p:spTree>
    <p:extLst>
      <p:ext uri="{BB962C8B-B14F-4D97-AF65-F5344CB8AC3E}">
        <p14:creationId xmlns:p14="http://schemas.microsoft.com/office/powerpoint/2010/main" val="2427120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137C7-0227-4CA2-B7A9-F247C61DB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 что в итоге?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70CF92-CA71-4133-B7E5-91905B3A5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Общий тренд медиа-потребления: дробление аудитории, расползание по нишам, поэтому рейтинги уже мало что значат, </a:t>
            </a:r>
            <a:r>
              <a:rPr lang="ru-RU"/>
              <a:t>все определяют </a:t>
            </a:r>
            <a:r>
              <a:rPr lang="ru-RU" dirty="0"/>
              <a:t>возможности таргетирования</a:t>
            </a:r>
          </a:p>
          <a:p>
            <a:r>
              <a:rPr lang="ru-RU" dirty="0"/>
              <a:t>Новые медиа прекрасно умеют эксплуатировать существующие и даже создавать новые ниши, обратная связь и возможности таргетирования аудитории для них являются встроенными технологически</a:t>
            </a:r>
          </a:p>
          <a:p>
            <a:r>
              <a:rPr lang="ru-RU" dirty="0"/>
              <a:t>Традиционным СМИ необходимо вырабатывать свои технологии для непрерывного отслеживания и таргетирования аудитории</a:t>
            </a:r>
          </a:p>
        </p:txBody>
      </p:sp>
    </p:spTree>
    <p:extLst>
      <p:ext uri="{BB962C8B-B14F-4D97-AF65-F5344CB8AC3E}">
        <p14:creationId xmlns:p14="http://schemas.microsoft.com/office/powerpoint/2010/main" val="90171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43309-EB05-490F-8AA9-8DA51FEC6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Группировка изданий (факторный анализ)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13F8730-3A6A-4F95-82C4-1798B4F756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287926"/>
              </p:ext>
            </p:extLst>
          </p:nvPr>
        </p:nvGraphicFramePr>
        <p:xfrm>
          <a:off x="609600" y="1600200"/>
          <a:ext cx="10972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63C7D12-23F1-41F6-B759-63043A7C2D08}"/>
              </a:ext>
            </a:extLst>
          </p:cNvPr>
          <p:cNvSpPr txBox="1"/>
          <p:nvPr/>
        </p:nvSpPr>
        <p:spPr>
          <a:xfrm>
            <a:off x="172720" y="6400800"/>
            <a:ext cx="480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©ExMedia.mdb </a:t>
            </a:r>
            <a:r>
              <a:rPr lang="ru-RU" sz="1400" dirty="0"/>
              <a:t>Данные </a:t>
            </a:r>
            <a:r>
              <a:rPr lang="en-US" sz="1400" dirty="0"/>
              <a:t>Media-X </a:t>
            </a:r>
            <a:r>
              <a:rPr lang="ru-RU" sz="1400" dirty="0"/>
              <a:t>Екатеринбург 2017-2018</a:t>
            </a:r>
          </a:p>
        </p:txBody>
      </p:sp>
    </p:spTree>
    <p:extLst>
      <p:ext uri="{BB962C8B-B14F-4D97-AF65-F5344CB8AC3E}">
        <p14:creationId xmlns:p14="http://schemas.microsoft.com/office/powerpoint/2010/main" val="100129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86A1CE-354A-4BE9-8287-8415FE039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Сегментирование по обращению к прессе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504441E0-D753-4D99-B1C0-F544E195D4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8352114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6E21BEB-E7BB-4247-A402-AEAE644AED5D}"/>
              </a:ext>
            </a:extLst>
          </p:cNvPr>
          <p:cNvSpPr txBox="1"/>
          <p:nvPr/>
        </p:nvSpPr>
        <p:spPr>
          <a:xfrm>
            <a:off x="172720" y="6400800"/>
            <a:ext cx="480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©ExMedia.mdb </a:t>
            </a:r>
            <a:r>
              <a:rPr lang="ru-RU" sz="1400" dirty="0"/>
              <a:t>Данные </a:t>
            </a:r>
            <a:r>
              <a:rPr lang="en-US" sz="1400" dirty="0"/>
              <a:t>Media-X </a:t>
            </a:r>
            <a:r>
              <a:rPr lang="ru-RU" sz="1400" dirty="0"/>
              <a:t>Екатеринбург 2017-2018</a:t>
            </a:r>
          </a:p>
        </p:txBody>
      </p:sp>
    </p:spTree>
    <p:extLst>
      <p:ext uri="{BB962C8B-B14F-4D97-AF65-F5344CB8AC3E}">
        <p14:creationId xmlns:p14="http://schemas.microsoft.com/office/powerpoint/2010/main" val="50268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BF6C7D-EFB7-4B46-BCF0-7751E1D54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Сегменты – потребление медиа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BF9177D9-5125-46E5-874B-7C34E07BAD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4832162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14D9EC1-1DFF-4F1E-9CC5-5DAD4D2D0720}"/>
              </a:ext>
            </a:extLst>
          </p:cNvPr>
          <p:cNvSpPr txBox="1"/>
          <p:nvPr/>
        </p:nvSpPr>
        <p:spPr>
          <a:xfrm>
            <a:off x="172720" y="6400800"/>
            <a:ext cx="480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©ExMedia.mdb </a:t>
            </a:r>
            <a:r>
              <a:rPr lang="ru-RU" sz="1400" dirty="0"/>
              <a:t>Данные </a:t>
            </a:r>
            <a:r>
              <a:rPr lang="en-US" sz="1400" dirty="0"/>
              <a:t>Media-X </a:t>
            </a:r>
            <a:r>
              <a:rPr lang="ru-RU" sz="1400" dirty="0"/>
              <a:t>Екатеринбург 2017-2018</a:t>
            </a:r>
          </a:p>
        </p:txBody>
      </p:sp>
    </p:spTree>
    <p:extLst>
      <p:ext uri="{BB962C8B-B14F-4D97-AF65-F5344CB8AC3E}">
        <p14:creationId xmlns:p14="http://schemas.microsoft.com/office/powerpoint/2010/main" val="362405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series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43309-EB05-490F-8AA9-8DA51FEC6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Сегменты – читаемые издания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13F8730-3A6A-4F95-82C4-1798B4F756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8534977"/>
              </p:ext>
            </p:extLst>
          </p:nvPr>
        </p:nvGraphicFramePr>
        <p:xfrm>
          <a:off x="609600" y="1600200"/>
          <a:ext cx="10972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63C7D12-23F1-41F6-B759-63043A7C2D08}"/>
              </a:ext>
            </a:extLst>
          </p:cNvPr>
          <p:cNvSpPr txBox="1"/>
          <p:nvPr/>
        </p:nvSpPr>
        <p:spPr>
          <a:xfrm>
            <a:off x="172720" y="6400800"/>
            <a:ext cx="480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©ExMedia.mdb </a:t>
            </a:r>
            <a:r>
              <a:rPr lang="ru-RU" sz="1400" dirty="0"/>
              <a:t>Данные </a:t>
            </a:r>
            <a:r>
              <a:rPr lang="en-US" sz="1400" dirty="0"/>
              <a:t>Media-X </a:t>
            </a:r>
            <a:r>
              <a:rPr lang="ru-RU" sz="1400" dirty="0"/>
              <a:t>Екатеринбург 2017-2018</a:t>
            </a:r>
          </a:p>
        </p:txBody>
      </p:sp>
    </p:spTree>
    <p:extLst>
      <p:ext uri="{BB962C8B-B14F-4D97-AF65-F5344CB8AC3E}">
        <p14:creationId xmlns:p14="http://schemas.microsoft.com/office/powerpoint/2010/main" val="414448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BF6C7D-EFB7-4B46-BCF0-7751E1D54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Сегменты - возраст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BF9177D9-5125-46E5-874B-7C34E07BAD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435150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FC3EFA0-794C-45C2-985F-E4524927953C}"/>
              </a:ext>
            </a:extLst>
          </p:cNvPr>
          <p:cNvSpPr txBox="1"/>
          <p:nvPr/>
        </p:nvSpPr>
        <p:spPr>
          <a:xfrm>
            <a:off x="172720" y="6400800"/>
            <a:ext cx="480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©ExMedia.mdb </a:t>
            </a:r>
            <a:r>
              <a:rPr lang="ru-RU" sz="1400" dirty="0"/>
              <a:t>Данные </a:t>
            </a:r>
            <a:r>
              <a:rPr lang="en-US" sz="1400" dirty="0"/>
              <a:t>Media-X </a:t>
            </a:r>
            <a:r>
              <a:rPr lang="ru-RU" sz="1400" dirty="0"/>
              <a:t>Екатеринбург 2017-2018</a:t>
            </a:r>
          </a:p>
        </p:txBody>
      </p:sp>
    </p:spTree>
    <p:extLst>
      <p:ext uri="{BB962C8B-B14F-4D97-AF65-F5344CB8AC3E}">
        <p14:creationId xmlns:p14="http://schemas.microsoft.com/office/powerpoint/2010/main" val="137899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6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series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5AB218-2539-48B2-A1FD-7568E79D6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Сегменты – этап жизненного цикла/тип семьи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9427AB39-BD88-4460-A503-0B06B217E9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0900819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Стрелка: влево-вправо 9">
            <a:extLst>
              <a:ext uri="{FF2B5EF4-FFF2-40B4-BE49-F238E27FC236}">
                <a16:creationId xmlns:a16="http://schemas.microsoft.com/office/drawing/2014/main" id="{B62EB33E-E23F-4CFC-82D4-ED8458B0895E}"/>
              </a:ext>
            </a:extLst>
          </p:cNvPr>
          <p:cNvSpPr/>
          <p:nvPr/>
        </p:nvSpPr>
        <p:spPr>
          <a:xfrm rot="1002171">
            <a:off x="2804160" y="5059680"/>
            <a:ext cx="599440" cy="213360"/>
          </a:xfrm>
          <a:prstGeom prst="left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лево-вправо 10">
            <a:extLst>
              <a:ext uri="{FF2B5EF4-FFF2-40B4-BE49-F238E27FC236}">
                <a16:creationId xmlns:a16="http://schemas.microsoft.com/office/drawing/2014/main" id="{FA9AAD14-29F9-4008-B749-6989C10BE5D4}"/>
              </a:ext>
            </a:extLst>
          </p:cNvPr>
          <p:cNvSpPr/>
          <p:nvPr/>
        </p:nvSpPr>
        <p:spPr>
          <a:xfrm rot="2598010">
            <a:off x="2804159" y="3039127"/>
            <a:ext cx="599440" cy="213360"/>
          </a:xfrm>
          <a:prstGeom prst="left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лево-вправо 11">
            <a:extLst>
              <a:ext uri="{FF2B5EF4-FFF2-40B4-BE49-F238E27FC236}">
                <a16:creationId xmlns:a16="http://schemas.microsoft.com/office/drawing/2014/main" id="{1E19FC87-4659-4015-A4E3-8EAAABD948C8}"/>
              </a:ext>
            </a:extLst>
          </p:cNvPr>
          <p:cNvSpPr/>
          <p:nvPr/>
        </p:nvSpPr>
        <p:spPr>
          <a:xfrm rot="637830">
            <a:off x="2827123" y="2144592"/>
            <a:ext cx="599440" cy="213360"/>
          </a:xfrm>
          <a:prstGeom prst="left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везда: 5 точек 12">
            <a:extLst>
              <a:ext uri="{FF2B5EF4-FFF2-40B4-BE49-F238E27FC236}">
                <a16:creationId xmlns:a16="http://schemas.microsoft.com/office/drawing/2014/main" id="{25F7A366-16D7-4FE1-A952-41D7BC86AE0A}"/>
              </a:ext>
            </a:extLst>
          </p:cNvPr>
          <p:cNvSpPr/>
          <p:nvPr/>
        </p:nvSpPr>
        <p:spPr>
          <a:xfrm>
            <a:off x="4416843" y="4784999"/>
            <a:ext cx="288000" cy="294640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везда: 5 точек 13">
            <a:extLst>
              <a:ext uri="{FF2B5EF4-FFF2-40B4-BE49-F238E27FC236}">
                <a16:creationId xmlns:a16="http://schemas.microsoft.com/office/drawing/2014/main" id="{AB7C974E-86A6-4726-8964-4DE447FAB92E}"/>
              </a:ext>
            </a:extLst>
          </p:cNvPr>
          <p:cNvSpPr/>
          <p:nvPr/>
        </p:nvSpPr>
        <p:spPr>
          <a:xfrm>
            <a:off x="5364478" y="2283494"/>
            <a:ext cx="274320" cy="294640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везда: 5 точек 14">
            <a:extLst>
              <a:ext uri="{FF2B5EF4-FFF2-40B4-BE49-F238E27FC236}">
                <a16:creationId xmlns:a16="http://schemas.microsoft.com/office/drawing/2014/main" id="{DD125C0A-DA5A-4772-9C80-0C4B4B0E6890}"/>
              </a:ext>
            </a:extLst>
          </p:cNvPr>
          <p:cNvSpPr/>
          <p:nvPr/>
        </p:nvSpPr>
        <p:spPr>
          <a:xfrm>
            <a:off x="6319518" y="3429000"/>
            <a:ext cx="274320" cy="294640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везда: 5 точек 15">
            <a:extLst>
              <a:ext uri="{FF2B5EF4-FFF2-40B4-BE49-F238E27FC236}">
                <a16:creationId xmlns:a16="http://schemas.microsoft.com/office/drawing/2014/main" id="{99DEBCC8-67BA-4CAC-A1D4-655F52E77517}"/>
              </a:ext>
            </a:extLst>
          </p:cNvPr>
          <p:cNvSpPr/>
          <p:nvPr/>
        </p:nvSpPr>
        <p:spPr>
          <a:xfrm>
            <a:off x="6319518" y="2446179"/>
            <a:ext cx="274320" cy="294640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41785A-06A8-45F2-A851-67A149898DF7}"/>
              </a:ext>
            </a:extLst>
          </p:cNvPr>
          <p:cNvSpPr txBox="1"/>
          <p:nvPr/>
        </p:nvSpPr>
        <p:spPr>
          <a:xfrm>
            <a:off x="172720" y="6400800"/>
            <a:ext cx="480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©ExMedia.mdb </a:t>
            </a:r>
            <a:r>
              <a:rPr lang="ru-RU" sz="1400" dirty="0"/>
              <a:t>Данные </a:t>
            </a:r>
            <a:r>
              <a:rPr lang="en-US" sz="1400" dirty="0"/>
              <a:t>Media-X </a:t>
            </a:r>
            <a:r>
              <a:rPr lang="ru-RU" sz="1400" dirty="0"/>
              <a:t>Екатеринбург 2017-2018</a:t>
            </a:r>
          </a:p>
        </p:txBody>
      </p:sp>
    </p:spTree>
    <p:extLst>
      <p:ext uri="{BB962C8B-B14F-4D97-AF65-F5344CB8AC3E}">
        <p14:creationId xmlns:p14="http://schemas.microsoft.com/office/powerpoint/2010/main" val="10361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category"/>
        </p:bldSub>
      </p:bldGraphic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BF6C7D-EFB7-4B46-BCF0-7751E1D54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Сегменты – наличие цифровой техники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BF9177D9-5125-46E5-874B-7C34E07BAD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524902"/>
              </p:ext>
            </p:extLst>
          </p:nvPr>
        </p:nvGraphicFramePr>
        <p:xfrm>
          <a:off x="609600" y="1600200"/>
          <a:ext cx="10972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2CCC577-FC4A-4F6F-81F2-4697A7E75863}"/>
              </a:ext>
            </a:extLst>
          </p:cNvPr>
          <p:cNvSpPr txBox="1"/>
          <p:nvPr/>
        </p:nvSpPr>
        <p:spPr>
          <a:xfrm>
            <a:off x="172720" y="6400800"/>
            <a:ext cx="480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©ExMedia.mdb </a:t>
            </a:r>
            <a:r>
              <a:rPr lang="ru-RU" sz="1400" dirty="0"/>
              <a:t>Данные </a:t>
            </a:r>
            <a:r>
              <a:rPr lang="en-US" sz="1400" dirty="0"/>
              <a:t>Media-X </a:t>
            </a:r>
            <a:r>
              <a:rPr lang="ru-RU" sz="1400" dirty="0"/>
              <a:t>Екатеринбург 2017-2018</a:t>
            </a:r>
          </a:p>
        </p:txBody>
      </p:sp>
    </p:spTree>
    <p:extLst>
      <p:ext uri="{BB962C8B-B14F-4D97-AF65-F5344CB8AC3E}">
        <p14:creationId xmlns:p14="http://schemas.microsoft.com/office/powerpoint/2010/main" val="336319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series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21ADBB-3701-43C9-94F4-FD7F90621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Сегменты – товарные группы </a:t>
            </a:r>
            <a:br>
              <a:rPr lang="ru-RU" dirty="0"/>
            </a:br>
            <a:r>
              <a:rPr lang="ru-RU" dirty="0"/>
              <a:t>(отдельные примеры для таргетирования)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9C81B3-A4D2-467F-992A-89FD05058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«Вакансии»</a:t>
            </a:r>
          </a:p>
          <a:p>
            <a:pPr lvl="1"/>
            <a:r>
              <a:rPr lang="ru-RU" dirty="0"/>
              <a:t>Кондитерские изделия, алкогольные и безалкогольные напитки, парфюмерия и косметика, сотовые телефоны</a:t>
            </a:r>
          </a:p>
          <a:p>
            <a:r>
              <a:rPr lang="ru-RU" dirty="0"/>
              <a:t>«Только бесплатные»</a:t>
            </a:r>
          </a:p>
          <a:p>
            <a:pPr lvl="1"/>
            <a:r>
              <a:rPr lang="ru-RU" dirty="0"/>
              <a:t>Бытовая техника, мебель, товары для строительства и ремонта</a:t>
            </a:r>
          </a:p>
          <a:p>
            <a:r>
              <a:rPr lang="ru-RU" dirty="0"/>
              <a:t>«Таблоиды»</a:t>
            </a:r>
          </a:p>
          <a:p>
            <a:pPr lvl="1"/>
            <a:r>
              <a:rPr lang="ru-RU" dirty="0"/>
              <a:t>Лекарства и медтехника, товары для сада и дачи</a:t>
            </a:r>
          </a:p>
          <a:p>
            <a:pPr lvl="1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21D640-15BA-4ECF-9023-9EEC7CFDB86A}"/>
              </a:ext>
            </a:extLst>
          </p:cNvPr>
          <p:cNvSpPr txBox="1"/>
          <p:nvPr/>
        </p:nvSpPr>
        <p:spPr>
          <a:xfrm>
            <a:off x="172720" y="6400800"/>
            <a:ext cx="480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©ExMedia.mdb </a:t>
            </a:r>
            <a:r>
              <a:rPr lang="ru-RU" sz="1400" dirty="0"/>
              <a:t>Данные </a:t>
            </a:r>
            <a:r>
              <a:rPr lang="en-US" sz="1400" dirty="0"/>
              <a:t>Media-X </a:t>
            </a:r>
            <a:r>
              <a:rPr lang="ru-RU" sz="1400" dirty="0"/>
              <a:t>Екатеринбург 2017-2018</a:t>
            </a:r>
          </a:p>
        </p:txBody>
      </p:sp>
    </p:spTree>
    <p:extLst>
      <p:ext uri="{BB962C8B-B14F-4D97-AF65-F5344CB8AC3E}">
        <p14:creationId xmlns:p14="http://schemas.microsoft.com/office/powerpoint/2010/main" val="380057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NewLi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Lil" id="{B52B7D9A-FE4E-45EB-B544-DAFE35EB6070}" vid="{7E78DA7B-7646-4C60-B99C-C0E4FD7C69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Другая 3">
    <a:dk1>
      <a:srgbClr val="000000"/>
    </a:dk1>
    <a:lt1>
      <a:srgbClr val="CCECFF"/>
    </a:lt1>
    <a:dk2>
      <a:srgbClr val="000066"/>
    </a:dk2>
    <a:lt2>
      <a:srgbClr val="6699FF"/>
    </a:lt2>
    <a:accent1>
      <a:srgbClr val="FF0000"/>
    </a:accent1>
    <a:accent2>
      <a:srgbClr val="FFC000"/>
    </a:accent2>
    <a:accent3>
      <a:srgbClr val="92D050"/>
    </a:accent3>
    <a:accent4>
      <a:srgbClr val="0070C0"/>
    </a:accent4>
    <a:accent5>
      <a:srgbClr val="002060"/>
    </a:accent5>
    <a:accent6>
      <a:srgbClr val="7030A0"/>
    </a:accent6>
    <a:hlink>
      <a:srgbClr val="FFFFFF"/>
    </a:hlink>
    <a:folHlink>
      <a:srgbClr val="3366FF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Бумажная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63000"/>
              <a:tint val="82000"/>
            </a:schemeClr>
            <a:schemeClr val="phClr">
              <a:tint val="10000"/>
              <a:satMod val="400000"/>
            </a:schemeClr>
          </a:duotone>
        </a:blip>
        <a:tile tx="0" ty="0" sx="40000" sy="40000" flip="none" algn="tl"/>
      </a:blipFill>
      <a:blipFill>
        <a:blip xmlns:r="http://schemas.openxmlformats.org/officeDocument/2006/relationships" r:embed="rId1">
          <a:duotone>
            <a:schemeClr val="phClr">
              <a:shade val="40000"/>
            </a:schemeClr>
            <a:schemeClr val="phClr">
              <a:tint val="42000"/>
            </a:schemeClr>
          </a:duotone>
        </a:blip>
        <a:tile tx="0" ty="0" sx="40000" sy="40000" flip="none" algn="tl"/>
      </a:blipFill>
    </a:fillStyleLst>
    <a:lnStyleLst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  <a:ln w="635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Другая 3">
    <a:dk1>
      <a:srgbClr val="000000"/>
    </a:dk1>
    <a:lt1>
      <a:srgbClr val="CCECFF"/>
    </a:lt1>
    <a:dk2>
      <a:srgbClr val="000066"/>
    </a:dk2>
    <a:lt2>
      <a:srgbClr val="6699FF"/>
    </a:lt2>
    <a:accent1>
      <a:srgbClr val="FF0000"/>
    </a:accent1>
    <a:accent2>
      <a:srgbClr val="FFC000"/>
    </a:accent2>
    <a:accent3>
      <a:srgbClr val="92D050"/>
    </a:accent3>
    <a:accent4>
      <a:srgbClr val="0070C0"/>
    </a:accent4>
    <a:accent5>
      <a:srgbClr val="002060"/>
    </a:accent5>
    <a:accent6>
      <a:srgbClr val="7030A0"/>
    </a:accent6>
    <a:hlink>
      <a:srgbClr val="FFFFFF"/>
    </a:hlink>
    <a:folHlink>
      <a:srgbClr val="3366FF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Бумажная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63000"/>
              <a:tint val="82000"/>
            </a:schemeClr>
            <a:schemeClr val="phClr">
              <a:tint val="10000"/>
              <a:satMod val="400000"/>
            </a:schemeClr>
          </a:duotone>
        </a:blip>
        <a:tile tx="0" ty="0" sx="40000" sy="40000" flip="none" algn="tl"/>
      </a:blipFill>
      <a:blipFill>
        <a:blip xmlns:r="http://schemas.openxmlformats.org/officeDocument/2006/relationships" r:embed="rId1">
          <a:duotone>
            <a:schemeClr val="phClr">
              <a:shade val="40000"/>
            </a:schemeClr>
            <a:schemeClr val="phClr">
              <a:tint val="42000"/>
            </a:schemeClr>
          </a:duotone>
        </a:blip>
        <a:tile tx="0" ty="0" sx="40000" sy="40000" flip="none" algn="tl"/>
      </a:blipFill>
    </a:fillStyleLst>
    <a:lnStyleLst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  <a:ln w="635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Другая 3">
    <a:dk1>
      <a:srgbClr val="000000"/>
    </a:dk1>
    <a:lt1>
      <a:srgbClr val="CCECFF"/>
    </a:lt1>
    <a:dk2>
      <a:srgbClr val="000066"/>
    </a:dk2>
    <a:lt2>
      <a:srgbClr val="6699FF"/>
    </a:lt2>
    <a:accent1>
      <a:srgbClr val="FF0000"/>
    </a:accent1>
    <a:accent2>
      <a:srgbClr val="FFC000"/>
    </a:accent2>
    <a:accent3>
      <a:srgbClr val="92D050"/>
    </a:accent3>
    <a:accent4>
      <a:srgbClr val="0070C0"/>
    </a:accent4>
    <a:accent5>
      <a:srgbClr val="002060"/>
    </a:accent5>
    <a:accent6>
      <a:srgbClr val="7030A0"/>
    </a:accent6>
    <a:hlink>
      <a:srgbClr val="FFFFFF"/>
    </a:hlink>
    <a:folHlink>
      <a:srgbClr val="3366FF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Бумажная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63000"/>
              <a:tint val="82000"/>
            </a:schemeClr>
            <a:schemeClr val="phClr">
              <a:tint val="10000"/>
              <a:satMod val="400000"/>
            </a:schemeClr>
          </a:duotone>
        </a:blip>
        <a:tile tx="0" ty="0" sx="40000" sy="40000" flip="none" algn="tl"/>
      </a:blipFill>
      <a:blipFill>
        <a:blip xmlns:r="http://schemas.openxmlformats.org/officeDocument/2006/relationships" r:embed="rId1">
          <a:duotone>
            <a:schemeClr val="phClr">
              <a:shade val="40000"/>
            </a:schemeClr>
            <a:schemeClr val="phClr">
              <a:tint val="42000"/>
            </a:schemeClr>
          </a:duotone>
        </a:blip>
        <a:tile tx="0" ty="0" sx="40000" sy="40000" flip="none" algn="tl"/>
      </a:blipFill>
    </a:fillStyleLst>
    <a:lnStyleLst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  <a:ln w="635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Другая 3">
    <a:dk1>
      <a:srgbClr val="000000"/>
    </a:dk1>
    <a:lt1>
      <a:srgbClr val="CCECFF"/>
    </a:lt1>
    <a:dk2>
      <a:srgbClr val="000066"/>
    </a:dk2>
    <a:lt2>
      <a:srgbClr val="6699FF"/>
    </a:lt2>
    <a:accent1>
      <a:srgbClr val="FF0000"/>
    </a:accent1>
    <a:accent2>
      <a:srgbClr val="FFC000"/>
    </a:accent2>
    <a:accent3>
      <a:srgbClr val="92D050"/>
    </a:accent3>
    <a:accent4>
      <a:srgbClr val="0070C0"/>
    </a:accent4>
    <a:accent5>
      <a:srgbClr val="002060"/>
    </a:accent5>
    <a:accent6>
      <a:srgbClr val="7030A0"/>
    </a:accent6>
    <a:hlink>
      <a:srgbClr val="FFFFFF"/>
    </a:hlink>
    <a:folHlink>
      <a:srgbClr val="3366FF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Бумажная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63000"/>
              <a:tint val="82000"/>
            </a:schemeClr>
            <a:schemeClr val="phClr">
              <a:tint val="10000"/>
              <a:satMod val="400000"/>
            </a:schemeClr>
          </a:duotone>
        </a:blip>
        <a:tile tx="0" ty="0" sx="40000" sy="40000" flip="none" algn="tl"/>
      </a:blipFill>
      <a:blipFill>
        <a:blip xmlns:r="http://schemas.openxmlformats.org/officeDocument/2006/relationships" r:embed="rId1">
          <a:duotone>
            <a:schemeClr val="phClr">
              <a:shade val="40000"/>
            </a:schemeClr>
            <a:schemeClr val="phClr">
              <a:tint val="42000"/>
            </a:schemeClr>
          </a:duotone>
        </a:blip>
        <a:tile tx="0" ty="0" sx="40000" sy="40000" flip="none" algn="tl"/>
      </a:blipFill>
    </a:fillStyleLst>
    <a:lnStyleLst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  <a:ln w="635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Другая 3">
    <a:dk1>
      <a:srgbClr val="000000"/>
    </a:dk1>
    <a:lt1>
      <a:srgbClr val="CCECFF"/>
    </a:lt1>
    <a:dk2>
      <a:srgbClr val="000066"/>
    </a:dk2>
    <a:lt2>
      <a:srgbClr val="6699FF"/>
    </a:lt2>
    <a:accent1>
      <a:srgbClr val="FF0000"/>
    </a:accent1>
    <a:accent2>
      <a:srgbClr val="FFC000"/>
    </a:accent2>
    <a:accent3>
      <a:srgbClr val="92D050"/>
    </a:accent3>
    <a:accent4>
      <a:srgbClr val="0070C0"/>
    </a:accent4>
    <a:accent5>
      <a:srgbClr val="002060"/>
    </a:accent5>
    <a:accent6>
      <a:srgbClr val="7030A0"/>
    </a:accent6>
    <a:hlink>
      <a:srgbClr val="FFFFFF"/>
    </a:hlink>
    <a:folHlink>
      <a:srgbClr val="3366FF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Бумажная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63000"/>
              <a:tint val="82000"/>
            </a:schemeClr>
            <a:schemeClr val="phClr">
              <a:tint val="10000"/>
              <a:satMod val="400000"/>
            </a:schemeClr>
          </a:duotone>
        </a:blip>
        <a:tile tx="0" ty="0" sx="40000" sy="40000" flip="none" algn="tl"/>
      </a:blipFill>
      <a:blipFill>
        <a:blip xmlns:r="http://schemas.openxmlformats.org/officeDocument/2006/relationships" r:embed="rId1">
          <a:duotone>
            <a:schemeClr val="phClr">
              <a:shade val="40000"/>
            </a:schemeClr>
            <a:schemeClr val="phClr">
              <a:tint val="42000"/>
            </a:schemeClr>
          </a:duotone>
        </a:blip>
        <a:tile tx="0" ty="0" sx="40000" sy="40000" flip="none" algn="tl"/>
      </a:blipFill>
    </a:fillStyleLst>
    <a:lnStyleLst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  <a:ln w="635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rotWithShape="0">
            <a:srgbClr val="000000">
              <a:alpha val="50000"/>
            </a:srgbClr>
          </a:outerShdw>
          <a:softEdge rad="12700"/>
        </a:effectLst>
      </a:effectStyle>
      <a:effectStyle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NewLil</Template>
  <TotalTime>124</TotalTime>
  <Words>244</Words>
  <Application>Microsoft Office PowerPoint</Application>
  <PresentationFormat>Широкоэкранный</PresentationFormat>
  <Paragraphs>41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NewLil</vt:lpstr>
      <vt:lpstr>Нынешние читатели – кто они? («Как меняется аудитория медиа.  Тренды в региональном медиапотреблении»)</vt:lpstr>
      <vt:lpstr>Группировка изданий (факторный анализ)</vt:lpstr>
      <vt:lpstr>Сегментирование по обращению к прессе</vt:lpstr>
      <vt:lpstr>Сегменты – потребление медиа</vt:lpstr>
      <vt:lpstr>Сегменты – читаемые издания</vt:lpstr>
      <vt:lpstr>Сегменты - возраст</vt:lpstr>
      <vt:lpstr>Сегменты – этап жизненного цикла/тип семьи</vt:lpstr>
      <vt:lpstr>Сегменты – наличие цифровой техники</vt:lpstr>
      <vt:lpstr>Сегменты – товарные группы  (отдельные примеры для таргетирования)</vt:lpstr>
      <vt:lpstr>И что в итоге?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 Bogolepov</dc:creator>
  <cp:lastModifiedBy>Andrey Bogolepov</cp:lastModifiedBy>
  <cp:revision>2</cp:revision>
  <dcterms:created xsi:type="dcterms:W3CDTF">2018-07-04T17:43:02Z</dcterms:created>
  <dcterms:modified xsi:type="dcterms:W3CDTF">2018-07-06T05:59:01Z</dcterms:modified>
</cp:coreProperties>
</file>