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5"/>
    <p:sldMasterId id="2147483660" r:id="rId6"/>
    <p:sldMasterId id="2147483703" r:id="rId7"/>
    <p:sldMasterId id="2147483713" r:id="rId8"/>
  </p:sldMasterIdLst>
  <p:notesMasterIdLst>
    <p:notesMasterId r:id="rId16"/>
  </p:notesMasterIdLst>
  <p:sldIdLst>
    <p:sldId id="359" r:id="rId9"/>
    <p:sldId id="393" r:id="rId10"/>
    <p:sldId id="396" r:id="rId11"/>
    <p:sldId id="404" r:id="rId12"/>
    <p:sldId id="397" r:id="rId13"/>
    <p:sldId id="403" r:id="rId14"/>
    <p:sldId id="383" r:id="rId15"/>
  </p:sldIdLst>
  <p:sldSz cx="9144000" cy="5148263"/>
  <p:notesSz cx="6797675" cy="9928225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9CDCD"/>
    <a:srgbClr val="A9C9E1"/>
    <a:srgbClr val="D6E7CE"/>
    <a:srgbClr val="F6F5D7"/>
    <a:srgbClr val="2779B5"/>
    <a:srgbClr val="B3B1B1"/>
    <a:srgbClr val="0000CC"/>
    <a:srgbClr val="4C647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075" autoAdjust="0"/>
  </p:normalViewPr>
  <p:slideViewPr>
    <p:cSldViewPr snapToGrid="0" snapToObjects="1">
      <p:cViewPr>
        <p:scale>
          <a:sx n="80" d="100"/>
          <a:sy n="80" d="100"/>
        </p:scale>
        <p:origin x="1194" y="26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na.Kislova\AppData\Local\Microsoft\Windows\Temporary%20Internet%20Files\Content.Outlook\NE7T2OHX\&#1050;&#1085;&#1080;&#1075;&#1072;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na.Kislova\AppData\Local\Microsoft\Windows\Temporary%20Internet%20Files\Content.Outlook\NE7T2OHX\&#1050;&#1085;&#1080;&#1075;&#1072;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06944355704204"/>
          <c:y val="7.9223581355115105E-2"/>
          <c:w val="0.64100060941574899"/>
          <c:h val="0.74786638503529346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05007648337493"/>
          <c:y val="0.15642143464003291"/>
          <c:w val="0.68337811988018626"/>
          <c:h val="0.73490529407468053"/>
        </c:manualLayout>
      </c:layout>
      <c:doughnutChart>
        <c:varyColors val="1"/>
        <c:ser>
          <c:idx val="0"/>
          <c:order val="0"/>
          <c:tx>
            <c:strRef>
              <c:f>Лист1!$B$3</c:f>
              <c:strCache>
                <c:ptCount val="1"/>
                <c:pt idx="0">
                  <c:v>Рынок подписки</c:v>
                </c:pt>
              </c:strCache>
            </c:strRef>
          </c:tx>
          <c:dPt>
            <c:idx val="0"/>
            <c:bubble3D val="0"/>
            <c:spPr>
              <a:solidFill>
                <a:srgbClr val="2779B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D57-490E-8BAD-497642F936B7}"/>
              </c:ext>
            </c:extLst>
          </c:dPt>
          <c:dPt>
            <c:idx val="1"/>
            <c:bubble3D val="0"/>
            <c:spPr>
              <a:solidFill>
                <a:srgbClr val="405468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D57-490E-8BAD-497642F936B7}"/>
              </c:ext>
            </c:extLst>
          </c:dPt>
          <c:dLbls>
            <c:dLbl>
              <c:idx val="0"/>
              <c:layout>
                <c:manualLayout>
                  <c:x val="-0.19925584940307209"/>
                  <c:y val="-7.811768369335811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lt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55EA0284-C702-4AEE-ADDE-0D9C6EF74C2C}" type="VALUE">
                      <a:rPr lang="ru-RU" sz="110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pPr>
                        <a:defRPr sz="11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[ЗНАЧЕНИЕ]</a:t>
                    </a:fld>
                    <a:r>
                      <a:rPr lang="ru-RU" sz="110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 </a:t>
                    </a:r>
                    <a:r>
                      <a:rPr lang="ru-RU" sz="800" b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млрд.</a:t>
                    </a:r>
                    <a:r>
                      <a:rPr lang="ru-RU" sz="800" b="0" baseline="0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t> р.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lt1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02107365289361"/>
                      <c:h val="0.138390210709631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D57-490E-8BAD-497642F936B7}"/>
                </c:ext>
              </c:extLst>
            </c:dLbl>
            <c:dLbl>
              <c:idx val="1"/>
              <c:layout>
                <c:manualLayout>
                  <c:x val="2.9692123058145302E-2"/>
                  <c:y val="2.441171608597519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00" b="1" i="0" u="none" strike="noStrike" kern="1200" baseline="0">
                        <a:solidFill>
                          <a:prstClr val="white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defRPr>
                    </a:pPr>
                    <a:fld id="{80ADCCB5-6ACD-4408-82C3-4108C104CACA}" type="VALUE">
                      <a:rPr lang="en-US" sz="110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rPr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100">
                          <a:solidFill>
                            <a:prstClr val="white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defRPr>
                      </a:pPr>
                      <a:t>[ЗНАЧЕНИЕ]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100" b="1" i="0" u="none" strike="noStrike" kern="1200" baseline="0">
                      <a:solidFill>
                        <a:prstClr val="white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8D57-490E-8BAD-497642F936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Лист1!$A$11:$A$12</c:f>
              <c:strCache>
                <c:ptCount val="2"/>
                <c:pt idx="0">
                  <c:v>Почта России</c:v>
                </c:pt>
                <c:pt idx="1">
                  <c:v>другие каналы подписки и распространения</c:v>
                </c:pt>
              </c:strCache>
            </c:strRef>
          </c:cat>
          <c:val>
            <c:numRef>
              <c:f>Лист1!$B$11:$B$12</c:f>
              <c:numCache>
                <c:formatCode>_(* #,##0.00_);_(* \(#,##0.00\);_(* "-"??_);_(@_)</c:formatCode>
                <c:ptCount val="2"/>
                <c:pt idx="0">
                  <c:v>11.729690324908944</c:v>
                </c:pt>
                <c:pt idx="1">
                  <c:v>3.5719999999999992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57-490E-8BAD-497642F936B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66"/>
        <c:holeSize val="6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8814748931518892E-2"/>
          <c:y val="8.1960384445244949E-2"/>
          <c:w val="0.96867566900686486"/>
          <c:h val="0.5965319668966877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договоров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0.12250643092767464"/>
                  <c:y val="-0.1838617513869731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4D7A993-929D-4000-B39A-1EB042F56472}" type="VALUE">
                      <a:rPr lang="ru-RU" sz="1000" smtClean="0"/>
                      <a:pPr>
                        <a:defRPr sz="900"/>
                      </a:pPr>
                      <a:t>[ЗНАЧЕНИЕ]</a:t>
                    </a:fld>
                    <a:r>
                      <a:rPr lang="ru-RU" sz="1000" dirty="0" smtClean="0"/>
                      <a:t> стр.</a:t>
                    </a:r>
                  </a:p>
                </c:rich>
              </c:tx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225751743729698"/>
                      <c:h val="0.1461914351589300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B51-4E34-B1CF-D7521F1210A9}"/>
                </c:ext>
              </c:extLst>
            </c:dLbl>
            <c:dLbl>
              <c:idx val="1"/>
              <c:layout>
                <c:manualLayout>
                  <c:x val="0.10095008421519326"/>
                  <c:y val="-0.1481593821465993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0926987-901E-455F-AEEF-A10805750F66}" type="VALUE">
                      <a:rPr lang="ru-RU" sz="1200" smtClean="0"/>
                      <a:pPr>
                        <a:defRPr sz="1200"/>
                      </a:pPr>
                      <a:t>[ЗНАЧЕНИЕ]</a:t>
                    </a:fld>
                    <a:r>
                      <a:rPr lang="ru-RU" sz="1200" dirty="0" smtClean="0"/>
                      <a:t> стр.</a:t>
                    </a:r>
                  </a:p>
                </c:rich>
              </c:tx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51-4E34-B1CF-D7521F1210A9}"/>
                </c:ext>
              </c:extLst>
            </c:dLbl>
            <c:dLbl>
              <c:idx val="2"/>
              <c:layout>
                <c:manualLayout>
                  <c:x val="9.5011876484560498E-2"/>
                  <c:y val="-0.16360047440485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5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E29F70C-EE0F-4522-87DD-D5268364967A}" type="VALUE">
                      <a:rPr lang="ru-RU" sz="1050" smtClean="0"/>
                      <a:pPr>
                        <a:defRPr sz="1050"/>
                      </a:pPr>
                      <a:t>[ЗНАЧЕНИЕ]</a:t>
                    </a:fld>
                    <a:r>
                      <a:rPr lang="ru-RU" sz="1050" dirty="0" smtClean="0"/>
                      <a:t> стр.</a:t>
                    </a:r>
                  </a:p>
                </c:rich>
              </c:tx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B51-4E34-B1CF-D7521F1210A9}"/>
                </c:ext>
              </c:extLst>
            </c:dLbl>
            <c:dLbl>
              <c:idx val="3"/>
              <c:layout>
                <c:manualLayout>
                  <c:x val="9.5011876484560498E-2"/>
                  <c:y val="-0.16889479926379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0AC7AE3-5E67-4A3E-AD2C-F001888ED9BA}" type="VALUE">
                      <a:rPr lang="ru-RU" sz="1100" smtClean="0"/>
                      <a:pPr>
                        <a:defRPr sz="1100"/>
                      </a:pPr>
                      <a:t>[ЗНАЧЕНИЕ]</a:t>
                    </a:fld>
                    <a:r>
                      <a:rPr lang="ru-RU" sz="1100" dirty="0" smtClean="0"/>
                      <a:t> стр.</a:t>
                    </a:r>
                  </a:p>
                </c:rich>
              </c:tx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B51-4E34-B1CF-D7521F1210A9}"/>
                </c:ext>
              </c:extLst>
            </c:dLbl>
            <c:dLbl>
              <c:idx val="4"/>
              <c:layout>
                <c:manualLayout>
                  <c:x val="9.6199524940617606E-2"/>
                  <c:y val="-0.16857672289628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6A54504-D018-4439-AAFF-3D70D42121A0}" type="VALUE">
                      <a:rPr lang="ru-RU" sz="1100" smtClean="0"/>
                      <a:pPr>
                        <a:defRPr sz="1100"/>
                      </a:pPr>
                      <a:t>[ЗНАЧЕНИЕ]</a:t>
                    </a:fld>
                    <a:r>
                      <a:rPr lang="ru-RU" sz="1100" dirty="0" smtClean="0"/>
                      <a:t> стр.</a:t>
                    </a:r>
                  </a:p>
                </c:rich>
              </c:tx>
              <c:spPr>
                <a:solidFill>
                  <a:schemeClr val="accent1">
                    <a:alpha val="30000"/>
                  </a:schemeClr>
                </a:solidFill>
                <a:ln>
                  <a:solidFill>
                    <a:schemeClr val="lt1">
                      <a:alpha val="50000"/>
                    </a:schemeClr>
                  </a:solidFill>
                  <a:round/>
                </a:ln>
                <a:effectLst>
                  <a:outerShdw blurRad="63500" dist="889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CB51-4E34-B1CF-D7521F1210A9}"/>
                </c:ext>
              </c:extLst>
            </c:dLbl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2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 полугодие 2016</c:v>
                </c:pt>
                <c:pt idx="1">
                  <c:v>1 полугодие 2017</c:v>
                </c:pt>
                <c:pt idx="2">
                  <c:v>2 полугодие 2017</c:v>
                </c:pt>
                <c:pt idx="3">
                  <c:v>1 полугодие 2018</c:v>
                </c:pt>
                <c:pt idx="4">
                  <c:v>2 полугодие 2018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52</c:v>
                </c:pt>
                <c:pt idx="1">
                  <c:v>208</c:v>
                </c:pt>
                <c:pt idx="2">
                  <c:v>290</c:v>
                </c:pt>
                <c:pt idx="3">
                  <c:v>384</c:v>
                </c:pt>
                <c:pt idx="4">
                  <c:v>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51-4E34-B1CF-D7521F1210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293758352"/>
        <c:axId val="293757568"/>
        <c:axId val="299803816"/>
      </c:bar3DChart>
      <c:catAx>
        <c:axId val="29375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93757568"/>
        <c:crosses val="autoZero"/>
        <c:auto val="1"/>
        <c:lblAlgn val="ctr"/>
        <c:lblOffset val="100"/>
        <c:noMultiLvlLbl val="0"/>
      </c:catAx>
      <c:valAx>
        <c:axId val="2937575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93758352"/>
        <c:crosses val="autoZero"/>
        <c:crossBetween val="between"/>
      </c:valAx>
      <c:serAx>
        <c:axId val="299803816"/>
        <c:scaling>
          <c:orientation val="minMax"/>
        </c:scaling>
        <c:delete val="1"/>
        <c:axPos val="b"/>
        <c:majorTickMark val="none"/>
        <c:minorTickMark val="none"/>
        <c:tickLblPos val="nextTo"/>
        <c:crossAx val="293757568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 w="6350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0.78356</cdr:x>
      <cdr:y>0.81426</cdr:y>
    </cdr:from>
    <cdr:to>
      <cdr:x>0.83955</cdr:x>
      <cdr:y>0.84656</cdr:y>
    </cdr:to>
    <cdr:cxnSp macro="">
      <cdr:nvCxnSpPr>
        <cdr:cNvPr id="3" name="Соединительная линия уступом 2"/>
        <cdr:cNvCxnSpPr/>
      </cdr:nvCxnSpPr>
      <cdr:spPr>
        <a:xfrm xmlns:a="http://schemas.openxmlformats.org/drawingml/2006/main">
          <a:off x="4665285" y="2375138"/>
          <a:ext cx="333363" cy="94218"/>
        </a:xfrm>
        <a:prstGeom xmlns:a="http://schemas.openxmlformats.org/drawingml/2006/main" prst="bentConnector3">
          <a:avLst>
            <a:gd name="adj1" fmla="val 2625"/>
          </a:avLst>
        </a:prstGeom>
        <a:ln xmlns:a="http://schemas.openxmlformats.org/drawingml/2006/main" w="12700">
          <a:solidFill>
            <a:srgbClr val="C2C0C0"/>
          </a:solidFill>
          <a:prstDash val="sysDot"/>
          <a:tailEnd type="triangle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6"/>
          </a:xfrm>
          <a:prstGeom prst="rect">
            <a:avLst/>
          </a:prstGeom>
        </p:spPr>
        <p:txBody>
          <a:bodyPr vert="horz" lIns="91531" tIns="45766" rIns="91531" bIns="4576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6"/>
          </a:xfrm>
          <a:prstGeom prst="rect">
            <a:avLst/>
          </a:prstGeom>
        </p:spPr>
        <p:txBody>
          <a:bodyPr vert="horz" lIns="91531" tIns="45766" rIns="91531" bIns="45766" rtlCol="0"/>
          <a:lstStyle>
            <a:lvl1pPr algn="r">
              <a:defRPr sz="1200"/>
            </a:lvl1pPr>
          </a:lstStyle>
          <a:p>
            <a:fld id="{AC47BC0A-1E80-46E8-82FC-D348186DD357}" type="datetimeFigureOut">
              <a:rPr lang="ru-RU" smtClean="0"/>
              <a:t>06.07.2018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499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1" tIns="45766" rIns="91531" bIns="4576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531" tIns="45766" rIns="91531" bIns="457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5"/>
          </a:xfrm>
          <a:prstGeom prst="rect">
            <a:avLst/>
          </a:prstGeom>
        </p:spPr>
        <p:txBody>
          <a:bodyPr vert="horz" lIns="91531" tIns="45766" rIns="91531" bIns="4576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5"/>
          </a:xfrm>
          <a:prstGeom prst="rect">
            <a:avLst/>
          </a:prstGeom>
        </p:spPr>
        <p:txBody>
          <a:bodyPr vert="horz" lIns="91531" tIns="45766" rIns="91531" bIns="45766" rtlCol="0" anchor="b"/>
          <a:lstStyle>
            <a:lvl1pPr algn="r">
              <a:defRPr sz="1200"/>
            </a:lvl1pPr>
          </a:lstStyle>
          <a:p>
            <a:fld id="{5E4DC56A-C7B6-4FA4-A675-E869AFFE1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1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" y="744538"/>
            <a:ext cx="6613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E850E-DD0D-D346-80ED-60ADA8A77C6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078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C56A-C7B6-4FA4-A675-E869AFFE1D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356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C56A-C7B6-4FA4-A675-E869AFFE1DC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40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C56A-C7B6-4FA4-A675-E869AFFE1DC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885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4AE38C-BB8E-4835-93AA-434A50721E7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0430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40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C56A-C7B6-4FA4-A675-E869AFFE1DC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15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Слайд-разделитель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025900" y="2877103"/>
            <a:ext cx="5118100" cy="977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025900" y="2877103"/>
            <a:ext cx="1110956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232400" y="2877104"/>
            <a:ext cx="3628215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Название раздела, </a:t>
            </a:r>
            <a:r>
              <a:rPr lang="ru-RU" dirty="0" err="1" smtClean="0"/>
              <a:t>Arial</a:t>
            </a:r>
            <a:r>
              <a:rPr lang="ru-RU" dirty="0" smtClean="0"/>
              <a:t> 18pt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" y="1"/>
            <a:ext cx="9144000" cy="5148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716" tIns="36359" rIns="72716" bIns="36359" rtlCol="0" anchor="ctr"/>
          <a:lstStyle/>
          <a:p>
            <a:pPr algn="ctr"/>
            <a:endParaRPr lang="ru-RU" sz="1074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3307318" y="2056622"/>
            <a:ext cx="5150885" cy="110354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864" baseline="0">
                <a:solidFill>
                  <a:srgbClr val="004B9C"/>
                </a:solidFill>
              </a:defRPr>
            </a:lvl1pPr>
          </a:lstStyle>
          <a:p>
            <a:r>
              <a:rPr lang="ru-RU" dirty="0" smtClean="0"/>
              <a:t>Название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Arial 36 pt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307317" y="3341661"/>
            <a:ext cx="5150885" cy="108695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spcBef>
                <a:spcPts val="0"/>
              </a:spcBef>
              <a:buNone/>
              <a:defRPr sz="1910">
                <a:solidFill>
                  <a:srgbClr val="004B9C"/>
                </a:solidFill>
              </a:defRPr>
            </a:lvl1pPr>
            <a:lvl2pPr marL="363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2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54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1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81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45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088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dirty="0" smtClean="0"/>
              <a:t>Lorem ipsum dolor sit amet</a:t>
            </a:r>
          </a:p>
          <a:p>
            <a:r>
              <a:rPr lang="ro-RO" dirty="0" smtClean="0"/>
              <a:t>Подзаголовок Arial 24 pt</a:t>
            </a:r>
            <a:endParaRPr lang="ru-RU" dirty="0"/>
          </a:p>
        </p:txBody>
      </p:sp>
      <p:sp>
        <p:nvSpPr>
          <p:cNvPr id="21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127849" y="4572000"/>
            <a:ext cx="2528048" cy="31588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1133" baseline="0">
                <a:solidFill>
                  <a:srgbClr val="004B9C"/>
                </a:solidFill>
              </a:defRPr>
            </a:lvl1pPr>
            <a:lvl2pPr marL="363612" indent="0">
              <a:buNone/>
              <a:defRPr sz="955"/>
            </a:lvl2pPr>
            <a:lvl3pPr marL="727223" indent="0">
              <a:buNone/>
              <a:defRPr sz="776"/>
            </a:lvl3pPr>
            <a:lvl4pPr marL="1090835" indent="0">
              <a:buNone/>
              <a:defRPr sz="716"/>
            </a:lvl4pPr>
            <a:lvl5pPr marL="1454447" indent="0">
              <a:buNone/>
              <a:defRPr sz="716"/>
            </a:lvl5pPr>
            <a:lvl6pPr marL="1818059" indent="0">
              <a:buNone/>
              <a:defRPr sz="716"/>
            </a:lvl6pPr>
            <a:lvl7pPr marL="2181671" indent="0">
              <a:buNone/>
              <a:defRPr sz="716"/>
            </a:lvl7pPr>
            <a:lvl8pPr marL="2545283" indent="0">
              <a:buNone/>
              <a:defRPr sz="716"/>
            </a:lvl8pPr>
            <a:lvl9pPr marL="2908895" indent="0">
              <a:buNone/>
              <a:defRPr sz="716"/>
            </a:lvl9pPr>
          </a:lstStyle>
          <a:p>
            <a:pPr lvl="0"/>
            <a:r>
              <a:rPr lang="en-US" dirty="0" smtClean="0"/>
              <a:t>20 </a:t>
            </a:r>
            <a:r>
              <a:rPr lang="ru-RU" dirty="0" smtClean="0"/>
              <a:t>апреля 2015 г.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5858774" y="4572000"/>
            <a:ext cx="2701028" cy="31588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buNone/>
              <a:defRPr sz="1133" baseline="0">
                <a:solidFill>
                  <a:srgbClr val="004B9C"/>
                </a:solidFill>
              </a:defRPr>
            </a:lvl1pPr>
            <a:lvl2pPr marL="363612" indent="0">
              <a:buNone/>
              <a:defRPr sz="955"/>
            </a:lvl2pPr>
            <a:lvl3pPr marL="727223" indent="0">
              <a:buNone/>
              <a:defRPr sz="776"/>
            </a:lvl3pPr>
            <a:lvl4pPr marL="1090835" indent="0">
              <a:buNone/>
              <a:defRPr sz="716"/>
            </a:lvl4pPr>
            <a:lvl5pPr marL="1454447" indent="0">
              <a:buNone/>
              <a:defRPr sz="716"/>
            </a:lvl5pPr>
            <a:lvl6pPr marL="1818059" indent="0">
              <a:buNone/>
              <a:defRPr sz="716"/>
            </a:lvl6pPr>
            <a:lvl7pPr marL="2181671" indent="0">
              <a:buNone/>
              <a:defRPr sz="716"/>
            </a:lvl7pPr>
            <a:lvl8pPr marL="2545283" indent="0">
              <a:buNone/>
              <a:defRPr sz="716"/>
            </a:lvl8pPr>
            <a:lvl9pPr marL="2908895" indent="0">
              <a:buNone/>
              <a:defRPr sz="716"/>
            </a:lvl9pPr>
          </a:lstStyle>
          <a:p>
            <a:pPr lvl="0"/>
            <a:r>
              <a:rPr lang="ru-RU" dirty="0" smtClean="0"/>
              <a:t>Конфиденциально</a:t>
            </a:r>
          </a:p>
        </p:txBody>
      </p:sp>
    </p:spTree>
    <p:extLst>
      <p:ext uri="{BB962C8B-B14F-4D97-AF65-F5344CB8AC3E}">
        <p14:creationId xmlns:p14="http://schemas.microsoft.com/office/powerpoint/2010/main" val="409484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4953000" cy="3613015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Раздел 1 …………………….. 2</a:t>
            </a:r>
          </a:p>
          <a:p>
            <a:pPr lvl="0"/>
            <a:r>
              <a:rPr lang="ru-RU" dirty="0" smtClean="0"/>
              <a:t>Раздел 2 …………………….. 6</a:t>
            </a:r>
          </a:p>
          <a:p>
            <a:pPr lvl="0"/>
            <a:r>
              <a:rPr lang="ru-RU" dirty="0" smtClean="0"/>
              <a:t>Раздел 3 …………………….. 8</a:t>
            </a:r>
          </a:p>
          <a:p>
            <a:pPr lvl="0"/>
            <a:r>
              <a:rPr lang="ru-RU" dirty="0" smtClean="0"/>
              <a:t>Раздел 4 …………………… 12</a:t>
            </a:r>
          </a:p>
          <a:p>
            <a:pPr lvl="0"/>
            <a:r>
              <a:rPr lang="ru-RU" dirty="0" smtClean="0"/>
              <a:t>Раздел 5 …………………… 15</a:t>
            </a:r>
          </a:p>
          <a:p>
            <a:pPr lvl="0"/>
            <a:r>
              <a:rPr lang="ru-RU" dirty="0" smtClean="0"/>
              <a:t>Раздел 6 …………………… 18</a:t>
            </a:r>
          </a:p>
        </p:txBody>
      </p:sp>
    </p:spTree>
    <p:extLst>
      <p:ext uri="{BB962C8B-B14F-4D97-AF65-F5344CB8AC3E}">
        <p14:creationId xmlns:p14="http://schemas.microsoft.com/office/powerpoint/2010/main" val="467444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коротк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8"/>
            <a:ext cx="6667500" cy="361301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Короткий текст </a:t>
            </a:r>
            <a:r>
              <a:rPr lang="ru-RU" dirty="0" err="1" smtClean="0"/>
              <a:t>Arial</a:t>
            </a:r>
            <a:r>
              <a:rPr lang="ru-RU" dirty="0" smtClean="0"/>
              <a:t> 24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 открывает новые возможности присутствия вашего бизнеса в каждом населенном пункте России.</a:t>
            </a:r>
            <a:endParaRPr lang="en-US" dirty="0" smtClean="0"/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090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вводный текст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495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Вводный текст </a:t>
            </a:r>
            <a:r>
              <a:rPr lang="ru-RU" dirty="0" err="1" smtClean="0"/>
              <a:t>Arial</a:t>
            </a:r>
            <a:r>
              <a:rPr lang="ru-RU" dirty="0" smtClean="0"/>
              <a:t> 18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  <a:endParaRPr lang="en-US" dirty="0" smtClean="0"/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0" name="Рисунок 2"/>
          <p:cNvSpPr>
            <a:spLocks noGrp="1"/>
          </p:cNvSpPr>
          <p:nvPr>
            <p:ph type="pic" idx="1"/>
          </p:nvPr>
        </p:nvSpPr>
        <p:spPr>
          <a:xfrm>
            <a:off x="5321300" y="1154247"/>
            <a:ext cx="3644900" cy="36130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63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основно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3619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</p:spTree>
    <p:extLst>
      <p:ext uri="{BB962C8B-B14F-4D97-AF65-F5344CB8AC3E}">
        <p14:creationId xmlns:p14="http://schemas.microsoft.com/office/powerpoint/2010/main" val="3420293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основной текст, заголовки и спис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2200334"/>
            <a:ext cx="3238500" cy="2566928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 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3619500" y="1154248"/>
            <a:ext cx="3238500" cy="14837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и открывает новые возможности присутствия</a:t>
            </a:r>
            <a:r>
              <a:rPr lang="en-US" dirty="0" smtClean="0"/>
              <a:t> </a:t>
            </a:r>
            <a:r>
              <a:rPr lang="ru-RU" dirty="0" smtClean="0"/>
              <a:t>вашего бизнеса 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190500" y="1154247"/>
            <a:ext cx="3238500" cy="68674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Заголовок первого уровня, </a:t>
            </a:r>
            <a:r>
              <a:rPr lang="en-US" dirty="0" smtClean="0"/>
              <a:t>Arial 18 pt</a:t>
            </a:r>
            <a:endParaRPr lang="ru-RU" dirty="0" smtClean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190500" y="1842604"/>
            <a:ext cx="3238500" cy="35773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aseline="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Заголовок второго уровня</a:t>
            </a:r>
            <a:r>
              <a:rPr lang="en-US" dirty="0" smtClean="0"/>
              <a:t> </a:t>
            </a:r>
            <a:r>
              <a:rPr lang="ru-RU" dirty="0" err="1" smtClean="0"/>
              <a:t>Arial</a:t>
            </a:r>
            <a:r>
              <a:rPr lang="ru-RU" dirty="0" smtClean="0"/>
              <a:t> 14 </a:t>
            </a:r>
            <a:r>
              <a:rPr lang="ru-RU" dirty="0" err="1" smtClean="0"/>
              <a:t>pt</a:t>
            </a:r>
            <a:endParaRPr lang="ru-RU" dirty="0" smtClean="0"/>
          </a:p>
        </p:txBody>
      </p:sp>
      <p:sp>
        <p:nvSpPr>
          <p:cNvPr id="9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3619500" y="3100218"/>
            <a:ext cx="3238500" cy="60379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>
              <a:lnSpc>
                <a:spcPct val="100000"/>
              </a:lnSpc>
              <a:spcBef>
                <a:spcPts val="0"/>
              </a:spcBef>
              <a:buFont typeface="Arial"/>
              <a:buChar char="•"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Первый пункт списка с буллитами</a:t>
            </a:r>
          </a:p>
          <a:p>
            <a:pPr lvl="0"/>
            <a:r>
              <a:rPr lang="ru-RU" dirty="0" smtClean="0"/>
              <a:t>Второй пункт списка с буллитами</a:t>
            </a:r>
          </a:p>
          <a:p>
            <a:pPr lvl="0"/>
            <a:r>
              <a:rPr lang="ru-RU" dirty="0" smtClean="0"/>
              <a:t>Третий пункт списка с буллитами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4" hasCustomPrompt="1"/>
          </p:nvPr>
        </p:nvSpPr>
        <p:spPr>
          <a:xfrm>
            <a:off x="3619500" y="2869097"/>
            <a:ext cx="3238500" cy="23112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Список с буллитами</a:t>
            </a:r>
            <a:endParaRPr lang="en-US" dirty="0" smtClean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3619500" y="3996905"/>
            <a:ext cx="3238500" cy="770357"/>
          </a:xfrm>
          <a:prstGeom prst="rect">
            <a:avLst/>
          </a:prstGeom>
        </p:spPr>
        <p:txBody>
          <a:bodyPr lIns="0" tIns="0" rIns="0" bIns="0"/>
          <a:lstStyle>
            <a:lvl1pPr marL="228600" indent="-228600" algn="l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Первый пункт нумерованного списка</a:t>
            </a:r>
          </a:p>
          <a:p>
            <a:pPr lvl="0"/>
            <a:r>
              <a:rPr lang="ru-RU" dirty="0" smtClean="0"/>
              <a:t>Второй пункт нумерованного списка</a:t>
            </a:r>
          </a:p>
          <a:p>
            <a:pPr lvl="0"/>
            <a:r>
              <a:rPr lang="ru-RU" dirty="0" smtClean="0"/>
              <a:t>Третий пункт нумерованного списка</a:t>
            </a:r>
          </a:p>
        </p:txBody>
      </p:sp>
      <p:sp>
        <p:nvSpPr>
          <p:cNvPr id="14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3619500" y="3765784"/>
            <a:ext cx="3238500" cy="23112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Нумерованный список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4067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основной текст + график/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90500" y="1154248"/>
            <a:ext cx="3238500" cy="36130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3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3619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</p:spTree>
    <p:extLst>
      <p:ext uri="{BB962C8B-B14F-4D97-AF65-F5344CB8AC3E}">
        <p14:creationId xmlns:p14="http://schemas.microsoft.com/office/powerpoint/2010/main" val="2945201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два фото + примеч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1"/>
          </p:nvPr>
        </p:nvSpPr>
        <p:spPr>
          <a:xfrm>
            <a:off x="190500" y="1154247"/>
            <a:ext cx="3619500" cy="36130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5" name="Рисунок 2"/>
          <p:cNvSpPr>
            <a:spLocks noGrp="1"/>
          </p:cNvSpPr>
          <p:nvPr>
            <p:ph type="pic" idx="12"/>
          </p:nvPr>
        </p:nvSpPr>
        <p:spPr>
          <a:xfrm>
            <a:off x="4000500" y="1154247"/>
            <a:ext cx="3619500" cy="36130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8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10500" y="1154247"/>
            <a:ext cx="114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Примечание, подпись </a:t>
            </a:r>
            <a:r>
              <a:rPr lang="ru-RU" dirty="0" err="1" smtClean="0"/>
              <a:t>Arial</a:t>
            </a:r>
            <a:r>
              <a:rPr lang="ru-RU" dirty="0" smtClean="0"/>
              <a:t> 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 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3920135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два графика + примеч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90500" y="1154248"/>
            <a:ext cx="3619500" cy="36130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8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10500" y="1154247"/>
            <a:ext cx="114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Примечание, подпись </a:t>
            </a:r>
            <a:r>
              <a:rPr lang="ru-RU" dirty="0" err="1" smtClean="0"/>
              <a:t>Arial</a:t>
            </a:r>
            <a:r>
              <a:rPr lang="ru-RU" dirty="0" smtClean="0"/>
              <a:t> 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 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  <p:sp>
        <p:nvSpPr>
          <p:cNvPr id="9" name="Содержимое 2"/>
          <p:cNvSpPr>
            <a:spLocks noGrp="1"/>
          </p:cNvSpPr>
          <p:nvPr>
            <p:ph sz="half" idx="13" hasCustomPrompt="1"/>
          </p:nvPr>
        </p:nvSpPr>
        <p:spPr>
          <a:xfrm>
            <a:off x="4000500" y="1154248"/>
            <a:ext cx="3619500" cy="36130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399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большое фото + примеч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1"/>
          </p:nvPr>
        </p:nvSpPr>
        <p:spPr>
          <a:xfrm>
            <a:off x="190500" y="1154247"/>
            <a:ext cx="7429500" cy="36130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8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10500" y="1154247"/>
            <a:ext cx="114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Примечание, подпись </a:t>
            </a:r>
            <a:r>
              <a:rPr lang="ru-RU" dirty="0" err="1" smtClean="0"/>
              <a:t>Arial</a:t>
            </a:r>
            <a:r>
              <a:rPr lang="ru-RU" dirty="0" smtClean="0"/>
              <a:t> 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 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</p:spTree>
    <p:extLst>
      <p:ext uri="{BB962C8B-B14F-4D97-AF65-F5344CB8AC3E}">
        <p14:creationId xmlns:p14="http://schemas.microsoft.com/office/powerpoint/2010/main" val="172882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Слайд-разделитель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025900" y="2877103"/>
            <a:ext cx="5118100" cy="9779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025900" y="2877103"/>
            <a:ext cx="1110956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232400" y="2877104"/>
            <a:ext cx="3628215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Название раздела, </a:t>
            </a:r>
            <a:r>
              <a:rPr lang="ru-RU" dirty="0" err="1" smtClean="0"/>
              <a:t>Arial</a:t>
            </a:r>
            <a:r>
              <a:rPr lang="ru-RU" dirty="0" smtClean="0"/>
              <a:t> 18pt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450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большая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90500" y="1154248"/>
            <a:ext cx="8763000" cy="36130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304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утр. слайд - большая таблица + примеч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8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7810500" y="1154247"/>
            <a:ext cx="114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Примечание, подпись </a:t>
            </a:r>
            <a:r>
              <a:rPr lang="ru-RU" dirty="0" err="1" smtClean="0"/>
              <a:t>Arial</a:t>
            </a:r>
            <a:r>
              <a:rPr lang="ru-RU" dirty="0" smtClean="0"/>
              <a:t> 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 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90500" y="1154248"/>
            <a:ext cx="7429500" cy="36130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566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383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Рабоч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12640" y="0"/>
            <a:ext cx="3275600" cy="725802"/>
          </a:xfrm>
        </p:spPr>
        <p:txBody>
          <a:bodyPr>
            <a:normAutofit/>
          </a:bodyPr>
          <a:lstStyle>
            <a:lvl1pPr algn="l">
              <a:defRPr sz="1226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слайда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906773" y="1504046"/>
            <a:ext cx="7513716" cy="14105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NeueCyr" pitchFamily="50" charset="-52"/>
              </a:defRPr>
            </a:lvl1pPr>
            <a:lvl2pPr marL="311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71137" y="4568381"/>
            <a:ext cx="2133962" cy="273464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224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Рабочий с нумерованным спис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12640" y="0"/>
            <a:ext cx="3275600" cy="725802"/>
          </a:xfrm>
        </p:spPr>
        <p:txBody>
          <a:bodyPr>
            <a:normAutofit/>
          </a:bodyPr>
          <a:lstStyle>
            <a:lvl1pPr algn="l">
              <a:defRPr sz="1226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слайда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845685" y="1406765"/>
            <a:ext cx="7391542" cy="2626573"/>
          </a:xfrm>
        </p:spPr>
        <p:txBody>
          <a:bodyPr/>
          <a:lstStyle>
            <a:lvl1pPr marL="350221" marR="0" indent="-350221" algn="l" defTabSz="62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28"/>
              </a:buClr>
              <a:buSzTx/>
              <a:buFont typeface="+mj-lt"/>
              <a:buAutoNum type="arabicParenR"/>
              <a:tabLst/>
              <a:defRPr sz="1634">
                <a:solidFill>
                  <a:schemeClr val="tx2"/>
                </a:solidFill>
                <a:latin typeface="HelveticaNeueCyr" pitchFamily="50" charset="-52"/>
              </a:defRPr>
            </a:lvl1pPr>
            <a:lvl2pPr marL="311307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Текст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71137" y="4568381"/>
            <a:ext cx="2133962" cy="273464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1519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Рабочий с маркированным спис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12640" y="0"/>
            <a:ext cx="3275600" cy="725802"/>
          </a:xfrm>
        </p:spPr>
        <p:txBody>
          <a:bodyPr>
            <a:normAutofit/>
          </a:bodyPr>
          <a:lstStyle>
            <a:lvl1pPr algn="l">
              <a:defRPr sz="1226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слайда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845685" y="1406765"/>
            <a:ext cx="7391542" cy="2626573"/>
          </a:xfrm>
        </p:spPr>
        <p:txBody>
          <a:bodyPr/>
          <a:lstStyle>
            <a:lvl1pPr marL="350221" marR="0" indent="-350221" algn="l" defTabSz="62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28"/>
              </a:buClr>
              <a:buSzTx/>
              <a:buFont typeface="Arial" pitchFamily="34" charset="0"/>
              <a:buChar char="•"/>
              <a:tabLst/>
              <a:defRPr sz="1634">
                <a:solidFill>
                  <a:schemeClr val="tx2"/>
                </a:solidFill>
                <a:latin typeface="HelveticaNeueCyr" pitchFamily="50" charset="-52"/>
              </a:defRPr>
            </a:lvl1pPr>
            <a:lvl2pPr marL="311307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71137" y="4568381"/>
            <a:ext cx="2133962" cy="273464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003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бочий с иллюстраци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12640" y="0"/>
            <a:ext cx="3275600" cy="725802"/>
          </a:xfrm>
        </p:spPr>
        <p:txBody>
          <a:bodyPr>
            <a:normAutofit/>
          </a:bodyPr>
          <a:lstStyle>
            <a:lvl1pPr algn="l">
              <a:defRPr sz="1226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слайда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793743" y="1212205"/>
            <a:ext cx="3115443" cy="2967054"/>
          </a:xfrm>
        </p:spPr>
        <p:txBody>
          <a:bodyPr/>
          <a:lstStyle>
            <a:lvl1pPr marL="350221" marR="0" indent="-350221" algn="l" defTabSz="62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BA2E9"/>
              </a:buClr>
              <a:buSzTx/>
              <a:buFont typeface="Arial" pitchFamily="34" charset="0"/>
              <a:buNone/>
              <a:tabLst/>
              <a:defRPr sz="1634">
                <a:solidFill>
                  <a:schemeClr val="tx2"/>
                </a:solidFill>
                <a:latin typeface="HelveticaNeueCyr" pitchFamily="50" charset="-52"/>
              </a:defRPr>
            </a:lvl1pPr>
            <a:lvl2pPr marL="311307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7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Текст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71137" y="4568381"/>
            <a:ext cx="2133962" cy="273464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№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3" hasCustomPrompt="1"/>
          </p:nvPr>
        </p:nvSpPr>
        <p:spPr>
          <a:xfrm>
            <a:off x="457473" y="1200865"/>
            <a:ext cx="4786486" cy="2978394"/>
          </a:xfrm>
        </p:spPr>
        <p:txBody>
          <a:bodyPr>
            <a:normAutofit/>
          </a:bodyPr>
          <a:lstStyle>
            <a:lvl1pPr>
              <a:buNone/>
              <a:defRPr sz="1362">
                <a:latin typeface="HelveticaNeueCyr" pitchFamily="50" charset="-52"/>
              </a:defRPr>
            </a:lvl1pPr>
          </a:lstStyle>
          <a:p>
            <a:pPr lvl="0"/>
            <a:r>
              <a:rPr lang="ru-RU" dirty="0" smtClean="0"/>
              <a:t>Иллюстрация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021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бочий с таблиц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12640" y="0"/>
            <a:ext cx="3275600" cy="725802"/>
          </a:xfrm>
        </p:spPr>
        <p:txBody>
          <a:bodyPr>
            <a:normAutofit/>
          </a:bodyPr>
          <a:lstStyle>
            <a:lvl1pPr algn="l">
              <a:defRPr sz="1226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</a:t>
            </a:r>
            <a:br>
              <a:rPr lang="ru-RU" dirty="0" smtClean="0"/>
            </a:br>
            <a:r>
              <a:rPr lang="ru-RU" dirty="0" smtClean="0"/>
              <a:t>слайда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71137" y="4568381"/>
            <a:ext cx="2133962" cy="273464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№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3" hasCustomPrompt="1"/>
          </p:nvPr>
        </p:nvSpPr>
        <p:spPr>
          <a:xfrm>
            <a:off x="457473" y="1200865"/>
            <a:ext cx="8146278" cy="3027034"/>
          </a:xfrm>
        </p:spPr>
        <p:txBody>
          <a:bodyPr>
            <a:normAutofit/>
          </a:bodyPr>
          <a:lstStyle>
            <a:lvl1pPr>
              <a:buNone/>
              <a:defRPr sz="1362">
                <a:latin typeface="HelveticaNeueCyr" pitchFamily="50" charset="-52"/>
              </a:defRPr>
            </a:lvl1pPr>
          </a:lstStyle>
          <a:p>
            <a:pPr lvl="0"/>
            <a:r>
              <a:rPr lang="ru-RU" dirty="0" smtClean="0"/>
              <a:t>Таблица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4438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ткрываю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22216" y="2185009"/>
            <a:ext cx="4153925" cy="437762"/>
          </a:xfrm>
        </p:spPr>
        <p:txBody>
          <a:bodyPr>
            <a:normAutofit/>
          </a:bodyPr>
          <a:lstStyle>
            <a:lvl1pPr>
              <a:defRPr sz="2179" baseline="0">
                <a:solidFill>
                  <a:schemeClr val="bg1"/>
                </a:solidFill>
                <a:latin typeface="HelveticaNeueCyr" pitchFamily="50" charset="-52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pic>
        <p:nvPicPr>
          <p:cNvPr id="2051" name="Picture 3" descr="D:\Americhip\Pochta Russia\Почта России_12\for power point\открывающий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34" y="-3801"/>
            <a:ext cx="9158875" cy="5152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67211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91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4953000" cy="3613015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364043" rtl="0" eaLnBrk="1" fontAlgn="auto" latinLnBrk="0" hangingPunct="1">
              <a:lnSpc>
                <a:spcPts val="207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33" baseline="0"/>
            </a:lvl1pPr>
            <a:lvl2pPr marL="364043" indent="0">
              <a:buNone/>
              <a:defRPr sz="955"/>
            </a:lvl2pPr>
            <a:lvl3pPr marL="728086" indent="0">
              <a:buNone/>
              <a:defRPr sz="796"/>
            </a:lvl3pPr>
            <a:lvl4pPr marL="1092129" indent="0">
              <a:buNone/>
              <a:defRPr sz="716"/>
            </a:lvl4pPr>
            <a:lvl5pPr marL="1456172" indent="0">
              <a:buNone/>
              <a:defRPr sz="716"/>
            </a:lvl5pPr>
            <a:lvl6pPr marL="1820215" indent="0">
              <a:buNone/>
              <a:defRPr sz="716"/>
            </a:lvl6pPr>
            <a:lvl7pPr marL="2184258" indent="0">
              <a:buNone/>
              <a:defRPr sz="716"/>
            </a:lvl7pPr>
            <a:lvl8pPr marL="2548301" indent="0">
              <a:buNone/>
              <a:defRPr sz="716"/>
            </a:lvl8pPr>
            <a:lvl9pPr marL="2912343" indent="0">
              <a:buNone/>
              <a:defRPr sz="716"/>
            </a:lvl9pPr>
          </a:lstStyle>
          <a:p>
            <a:pPr lvl="0"/>
            <a:r>
              <a:rPr lang="ru-RU" dirty="0" smtClean="0"/>
              <a:t>Раздел 1 …………………….. 2</a:t>
            </a:r>
          </a:p>
          <a:p>
            <a:pPr lvl="0"/>
            <a:r>
              <a:rPr lang="ru-RU" dirty="0" smtClean="0"/>
              <a:t>Раздел 2 …………………….. 6</a:t>
            </a:r>
          </a:p>
          <a:p>
            <a:pPr lvl="0"/>
            <a:r>
              <a:rPr lang="ru-RU" dirty="0" smtClean="0"/>
              <a:t>Раздел 3 …………………….. 8</a:t>
            </a:r>
          </a:p>
          <a:p>
            <a:pPr lvl="0"/>
            <a:r>
              <a:rPr lang="ru-RU" dirty="0" smtClean="0"/>
              <a:t>Раздел 4 …………………… 12</a:t>
            </a:r>
          </a:p>
          <a:p>
            <a:pPr lvl="0"/>
            <a:r>
              <a:rPr lang="ru-RU" dirty="0" smtClean="0"/>
              <a:t>Раздел 5 …………………… 15</a:t>
            </a:r>
          </a:p>
          <a:p>
            <a:pPr lvl="0"/>
            <a:r>
              <a:rPr lang="ru-RU" dirty="0" smtClean="0"/>
              <a:t>Раздел 6 …………………… 18</a:t>
            </a:r>
          </a:p>
        </p:txBody>
      </p:sp>
    </p:spTree>
    <p:extLst>
      <p:ext uri="{BB962C8B-B14F-4D97-AF65-F5344CB8AC3E}">
        <p14:creationId xmlns:p14="http://schemas.microsoft.com/office/powerpoint/2010/main" val="112026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Слайд-разделитель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025900" y="2877103"/>
            <a:ext cx="5118100" cy="9779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025900" y="2877103"/>
            <a:ext cx="1110956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232400" y="2877104"/>
            <a:ext cx="3628215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Название раздела, </a:t>
            </a:r>
            <a:r>
              <a:rPr lang="ru-RU" dirty="0" err="1" smtClean="0"/>
              <a:t>Arial</a:t>
            </a:r>
            <a:r>
              <a:rPr lang="ru-RU" dirty="0" smtClean="0"/>
              <a:t> 18pt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6423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рывающ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очта\Почта России_12\for power point\ЗАКРЫВАЮЩИЙ_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118" cy="5148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141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Слайд-разделитель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025900" y="2877103"/>
            <a:ext cx="5118100" cy="9779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ctrTitle" hasCustomPrompt="1"/>
          </p:nvPr>
        </p:nvSpPr>
        <p:spPr>
          <a:xfrm>
            <a:off x="4025900" y="2877103"/>
            <a:ext cx="1110956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232400" y="2877104"/>
            <a:ext cx="3628215" cy="9779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Название раздела, </a:t>
            </a:r>
            <a:r>
              <a:rPr lang="ru-RU" dirty="0" err="1" smtClean="0"/>
              <a:t>Arial</a:t>
            </a:r>
            <a:r>
              <a:rPr lang="ru-RU" dirty="0" smtClean="0"/>
              <a:t> 18pt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132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4953000" cy="3613015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Раздел 1 …………………….. 2</a:t>
            </a:r>
          </a:p>
          <a:p>
            <a:pPr lvl="0"/>
            <a:r>
              <a:rPr lang="ru-RU" dirty="0" smtClean="0"/>
              <a:t>Раздел 2 …………………….. 6</a:t>
            </a:r>
          </a:p>
          <a:p>
            <a:pPr lvl="0"/>
            <a:r>
              <a:rPr lang="ru-RU" dirty="0" smtClean="0"/>
              <a:t>Раздел 3 …………………….. 8</a:t>
            </a:r>
          </a:p>
          <a:p>
            <a:pPr lvl="0"/>
            <a:r>
              <a:rPr lang="ru-RU" dirty="0" smtClean="0"/>
              <a:t>Раздел 4 …………………… 12</a:t>
            </a:r>
          </a:p>
          <a:p>
            <a:pPr lvl="0"/>
            <a:r>
              <a:rPr lang="ru-RU" dirty="0" smtClean="0"/>
              <a:t>Раздел 5 …………………… 15</a:t>
            </a:r>
          </a:p>
          <a:p>
            <a:pPr lvl="0"/>
            <a:r>
              <a:rPr lang="ru-RU" dirty="0" smtClean="0"/>
              <a:t>Раздел 6 …………………… 18</a:t>
            </a:r>
          </a:p>
        </p:txBody>
      </p:sp>
    </p:spTree>
    <p:extLst>
      <p:ext uri="{BB962C8B-B14F-4D97-AF65-F5344CB8AC3E}">
        <p14:creationId xmlns:p14="http://schemas.microsoft.com/office/powerpoint/2010/main" val="286828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коротк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8"/>
            <a:ext cx="6667500" cy="361301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Короткий текст </a:t>
            </a:r>
            <a:r>
              <a:rPr lang="ru-RU" dirty="0" err="1" smtClean="0"/>
              <a:t>Arial</a:t>
            </a:r>
            <a:r>
              <a:rPr lang="ru-RU" dirty="0" smtClean="0"/>
              <a:t> 24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 открывает новые возможности присутствия вашего бизнеса в каждом населенном пункте России.</a:t>
            </a:r>
            <a:endParaRPr lang="en-US" dirty="0" smtClean="0"/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88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вводный текст +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49530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Вводный текст </a:t>
            </a:r>
            <a:r>
              <a:rPr lang="ru-RU" dirty="0" err="1" smtClean="0"/>
              <a:t>Arial</a:t>
            </a:r>
            <a:r>
              <a:rPr lang="ru-RU" dirty="0" smtClean="0"/>
              <a:t> 18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  <a:endParaRPr lang="en-US" dirty="0" smtClean="0"/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0" name="Рисунок 2"/>
          <p:cNvSpPr>
            <a:spLocks noGrp="1"/>
          </p:cNvSpPr>
          <p:nvPr>
            <p:ph type="pic" idx="1"/>
          </p:nvPr>
        </p:nvSpPr>
        <p:spPr>
          <a:xfrm>
            <a:off x="5321300" y="1154247"/>
            <a:ext cx="3644900" cy="36130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48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основно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0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  <p:sp>
        <p:nvSpPr>
          <p:cNvPr id="13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3619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</p:spTree>
    <p:extLst>
      <p:ext uri="{BB962C8B-B14F-4D97-AF65-F5344CB8AC3E}">
        <p14:creationId xmlns:p14="http://schemas.microsoft.com/office/powerpoint/2010/main" val="227202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нутр. слайд - основной текст + график/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190500" y="1154248"/>
            <a:ext cx="3238500" cy="36130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График / таблица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90500" y="122152"/>
            <a:ext cx="7075474" cy="79518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. </a:t>
            </a:r>
            <a:r>
              <a:rPr lang="ru-RU" dirty="0" smtClean="0"/>
              <a:t>Заголовок </a:t>
            </a:r>
            <a:r>
              <a:rPr lang="en-US" dirty="0" smtClean="0"/>
              <a:t>Arial </a:t>
            </a:r>
            <a:r>
              <a:rPr lang="ru-RU" dirty="0" smtClean="0"/>
              <a:t>24 </a:t>
            </a:r>
            <a:r>
              <a:rPr lang="en-US" dirty="0" smtClean="0"/>
              <a:t>pt,</a:t>
            </a:r>
            <a:br>
              <a:rPr lang="en-US" dirty="0" smtClean="0"/>
            </a:br>
            <a:r>
              <a:rPr lang="ru-RU" dirty="0" smtClean="0"/>
              <a:t>максимум две строки</a:t>
            </a:r>
            <a:endParaRPr lang="ru-RU" dirty="0"/>
          </a:p>
        </p:txBody>
      </p:sp>
      <p:sp>
        <p:nvSpPr>
          <p:cNvPr id="13" name="Текст 3"/>
          <p:cNvSpPr>
            <a:spLocks noGrp="1"/>
          </p:cNvSpPr>
          <p:nvPr>
            <p:ph type="body" sz="half" idx="10" hasCustomPrompt="1"/>
          </p:nvPr>
        </p:nvSpPr>
        <p:spPr>
          <a:xfrm>
            <a:off x="3619500" y="1154247"/>
            <a:ext cx="3238500" cy="361301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Основной текст </a:t>
            </a:r>
            <a:r>
              <a:rPr lang="ru-RU" dirty="0" err="1" smtClean="0"/>
              <a:t>Arial</a:t>
            </a:r>
            <a:r>
              <a:rPr lang="ru-RU" dirty="0" smtClean="0"/>
              <a:t> 12 </a:t>
            </a:r>
            <a:r>
              <a:rPr lang="ru-RU" dirty="0" err="1" smtClean="0"/>
              <a:t>pt</a:t>
            </a:r>
            <a:r>
              <a:rPr lang="ru-RU" dirty="0" smtClean="0"/>
              <a:t>. 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 Почта России работает для вас. Корпоративным клиентом может стать компания любого масштаба — юридическое лицо или индивидуальный предприниматель. Для этого необходимо заключить договор, предоставив пакет документов.</a:t>
            </a:r>
          </a:p>
          <a:p>
            <a:pPr lvl="0"/>
            <a:r>
              <a:rPr lang="ru-RU" dirty="0" smtClean="0"/>
              <a:t>Почта России предлагает юридическим лицам сотрудничество и открывает новые возможности присутствия вашего бизнеса</a:t>
            </a:r>
          </a:p>
          <a:p>
            <a:pPr lvl="0"/>
            <a:r>
              <a:rPr lang="ru-RU" dirty="0" smtClean="0"/>
              <a:t>в каждом населенном пункте России.</a:t>
            </a:r>
          </a:p>
          <a:p>
            <a:pPr lvl="0"/>
            <a:r>
              <a:rPr lang="ru-RU" dirty="0" smtClean="0"/>
              <a:t>Почта России работает для вас.</a:t>
            </a:r>
          </a:p>
        </p:txBody>
      </p:sp>
    </p:spTree>
    <p:extLst>
      <p:ext uri="{BB962C8B-B14F-4D97-AF65-F5344CB8AC3E}">
        <p14:creationId xmlns:p14="http://schemas.microsoft.com/office/powerpoint/2010/main" val="1901337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51482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4" name="Изображение 13" descr="half_eagle_white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2438400" cy="4000500"/>
          </a:xfrm>
          <a:prstGeom prst="rect">
            <a:avLst/>
          </a:prstGeom>
        </p:spPr>
      </p:pic>
      <p:pic>
        <p:nvPicPr>
          <p:cNvPr id="15" name="Изображение 14" descr="russian_post_logo_inver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092" y="152400"/>
            <a:ext cx="1267508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2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952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  <a:solidFill>
                <a:schemeClr val="tx1"/>
              </a:solidFill>
            </a:endParaRPr>
          </a:p>
        </p:txBody>
      </p:sp>
      <p:pic>
        <p:nvPicPr>
          <p:cNvPr id="15" name="Изображение 14" descr="russian_post_logo_inver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092" y="152400"/>
            <a:ext cx="1267508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7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61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514826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476500" y="3575020"/>
            <a:ext cx="4191000" cy="3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Изображение 2" descr="russian_post_logotyp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905" y="3838603"/>
            <a:ext cx="3670190" cy="474870"/>
          </a:xfrm>
          <a:prstGeom prst="rect">
            <a:avLst/>
          </a:prstGeom>
        </p:spPr>
      </p:pic>
      <p:pic>
        <p:nvPicPr>
          <p:cNvPr id="4" name="Изображение 3" descr="eagle_white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718664"/>
            <a:ext cx="30480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3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Americhip\Pochta Russia\Почта России_12\for power point\рабочий-слайд_3.jp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" y="0"/>
            <a:ext cx="9152118" cy="51482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472" y="206450"/>
            <a:ext cx="8229057" cy="858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472" y="1200865"/>
            <a:ext cx="8229057" cy="3398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472" y="4772115"/>
            <a:ext cx="2133962" cy="273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0FE2A-A6BF-4957-9DBF-315E382AC8C0}" type="datetime1">
              <a:rPr lang="ru-RU" smtClean="0"/>
              <a:pPr/>
              <a:t>06.07.2018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3567" y="4772115"/>
            <a:ext cx="2896867" cy="273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2567" y="4772115"/>
            <a:ext cx="2133962" cy="273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E7136-E1DC-48FC-9470-D681C6A413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11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</p:sldLayoutIdLst>
  <p:hf hdr="0" ftr="0" dt="0"/>
  <p:txStyles>
    <p:titleStyle>
      <a:lvl1pPr algn="ctr" defTabSz="622615" rtl="0" eaLnBrk="1" latinLnBrk="0" hangingPunct="1">
        <a:spcBef>
          <a:spcPct val="0"/>
        </a:spcBef>
        <a:buNone/>
        <a:defRPr sz="29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481" indent="-233481" algn="l" defTabSz="622615" rtl="0" eaLnBrk="1" latinLnBrk="0" hangingPunct="1">
        <a:spcBef>
          <a:spcPct val="20000"/>
        </a:spcBef>
        <a:buFont typeface="Arial" pitchFamily="34" charset="0"/>
        <a:buChar char="•"/>
        <a:defRPr sz="2179" kern="1200">
          <a:solidFill>
            <a:schemeClr val="tx1"/>
          </a:solidFill>
          <a:latin typeface="+mn-lt"/>
          <a:ea typeface="+mn-ea"/>
          <a:cs typeface="+mn-cs"/>
        </a:defRPr>
      </a:lvl1pPr>
      <a:lvl2pPr marL="505875" indent="-194567" algn="l" defTabSz="622615" rtl="0" eaLnBrk="1" latinLnBrk="0" hangingPunct="1">
        <a:spcBef>
          <a:spcPct val="20000"/>
        </a:spcBef>
        <a:buFont typeface="Arial" pitchFamily="34" charset="0"/>
        <a:buChar char="–"/>
        <a:defRPr sz="1907" kern="1200">
          <a:solidFill>
            <a:schemeClr val="tx1"/>
          </a:solidFill>
          <a:latin typeface="+mn-lt"/>
          <a:ea typeface="+mn-ea"/>
          <a:cs typeface="+mn-cs"/>
        </a:defRPr>
      </a:lvl2pPr>
      <a:lvl3pPr marL="778269" indent="-155654" algn="l" defTabSz="622615" rtl="0" eaLnBrk="1" latinLnBrk="0" hangingPunct="1">
        <a:spcBef>
          <a:spcPct val="20000"/>
        </a:spcBef>
        <a:buFont typeface="Arial" pitchFamily="34" charset="0"/>
        <a:buChar char="•"/>
        <a:defRPr sz="1634" kern="1200">
          <a:solidFill>
            <a:schemeClr val="tx1"/>
          </a:solidFill>
          <a:latin typeface="+mn-lt"/>
          <a:ea typeface="+mn-ea"/>
          <a:cs typeface="+mn-cs"/>
        </a:defRPr>
      </a:lvl3pPr>
      <a:lvl4pPr marL="1089576" indent="-155654" algn="l" defTabSz="622615" rtl="0" eaLnBrk="1" latinLnBrk="0" hangingPunct="1">
        <a:spcBef>
          <a:spcPct val="20000"/>
        </a:spcBef>
        <a:buFont typeface="Arial" pitchFamily="34" charset="0"/>
        <a:buChar char="–"/>
        <a:defRPr sz="1362" kern="1200">
          <a:solidFill>
            <a:schemeClr val="tx1"/>
          </a:solidFill>
          <a:latin typeface="+mn-lt"/>
          <a:ea typeface="+mn-ea"/>
          <a:cs typeface="+mn-cs"/>
        </a:defRPr>
      </a:lvl4pPr>
      <a:lvl5pPr marL="1400884" indent="-155654" algn="l" defTabSz="622615" rtl="0" eaLnBrk="1" latinLnBrk="0" hangingPunct="1">
        <a:spcBef>
          <a:spcPct val="20000"/>
        </a:spcBef>
        <a:buFont typeface="Arial" pitchFamily="34" charset="0"/>
        <a:buChar char="»"/>
        <a:defRPr sz="1362" kern="1200">
          <a:solidFill>
            <a:schemeClr val="tx1"/>
          </a:solidFill>
          <a:latin typeface="+mn-lt"/>
          <a:ea typeface="+mn-ea"/>
          <a:cs typeface="+mn-cs"/>
        </a:defRPr>
      </a:lvl5pPr>
      <a:lvl6pPr marL="1712191" indent="-155654" algn="l" defTabSz="622615" rtl="0" eaLnBrk="1" latinLnBrk="0" hangingPunct="1">
        <a:spcBef>
          <a:spcPct val="20000"/>
        </a:spcBef>
        <a:buFont typeface="Arial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6pPr>
      <a:lvl7pPr marL="2023499" indent="-155654" algn="l" defTabSz="622615" rtl="0" eaLnBrk="1" latinLnBrk="0" hangingPunct="1">
        <a:spcBef>
          <a:spcPct val="20000"/>
        </a:spcBef>
        <a:buFont typeface="Arial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7pPr>
      <a:lvl8pPr marL="2334806" indent="-155654" algn="l" defTabSz="622615" rtl="0" eaLnBrk="1" latinLnBrk="0" hangingPunct="1">
        <a:spcBef>
          <a:spcPct val="20000"/>
        </a:spcBef>
        <a:buFont typeface="Arial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8pPr>
      <a:lvl9pPr marL="2646114" indent="-155654" algn="l" defTabSz="622615" rtl="0" eaLnBrk="1" latinLnBrk="0" hangingPunct="1">
        <a:spcBef>
          <a:spcPct val="20000"/>
        </a:spcBef>
        <a:buFont typeface="Arial" pitchFamily="34" charset="0"/>
        <a:buChar char="•"/>
        <a:defRPr sz="1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1pPr>
      <a:lvl2pPr marL="311307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2pPr>
      <a:lvl3pPr marL="622615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3pPr>
      <a:lvl4pPr marL="933922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4pPr>
      <a:lvl5pPr marL="1245230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5pPr>
      <a:lvl6pPr marL="1556537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6pPr>
      <a:lvl7pPr marL="1867845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7pPr>
      <a:lvl8pPr marL="2179152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8pPr>
      <a:lvl9pPr marL="2490460" algn="l" defTabSz="622615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chart" Target="../charts/chart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Прямоугольник 201"/>
          <p:cNvSpPr/>
          <p:nvPr/>
        </p:nvSpPr>
        <p:spPr>
          <a:xfrm>
            <a:off x="1049916" y="1759632"/>
            <a:ext cx="7039475" cy="2125253"/>
          </a:xfrm>
          <a:prstGeom prst="rect">
            <a:avLst/>
          </a:prstGeom>
          <a:solidFill>
            <a:srgbClr val="004B9C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25"/>
          </a:p>
        </p:txBody>
      </p:sp>
      <p:pic>
        <p:nvPicPr>
          <p:cNvPr id="105" name="Рисунок 10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2"/>
            <a:ext cx="9144000" cy="5143499"/>
          </a:xfrm>
          <a:prstGeom prst="rect">
            <a:avLst/>
          </a:prstGeom>
        </p:spPr>
      </p:pic>
      <p:sp>
        <p:nvSpPr>
          <p:cNvPr id="106" name="Прямоугольник 105"/>
          <p:cNvSpPr/>
          <p:nvPr/>
        </p:nvSpPr>
        <p:spPr>
          <a:xfrm>
            <a:off x="334" y="8029"/>
            <a:ext cx="9144000" cy="51435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5" name="Группа 4"/>
          <p:cNvGrpSpPr/>
          <p:nvPr/>
        </p:nvGrpSpPr>
        <p:grpSpPr>
          <a:xfrm>
            <a:off x="9595" y="321941"/>
            <a:ext cx="2555012" cy="4461680"/>
            <a:chOff x="-4763" y="701676"/>
            <a:chExt cx="3421063" cy="5640388"/>
          </a:xfrm>
          <a:solidFill>
            <a:schemeClr val="bg1"/>
          </a:solidFill>
        </p:grpSpPr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57150" y="2190751"/>
              <a:ext cx="195263" cy="457200"/>
            </a:xfrm>
            <a:custGeom>
              <a:avLst/>
              <a:gdLst>
                <a:gd name="T0" fmla="*/ 3 w 48"/>
                <a:gd name="T1" fmla="*/ 48 h 112"/>
                <a:gd name="T2" fmla="*/ 9 w 48"/>
                <a:gd name="T3" fmla="*/ 78 h 112"/>
                <a:gd name="T4" fmla="*/ 35 w 48"/>
                <a:gd name="T5" fmla="*/ 112 h 112"/>
                <a:gd name="T6" fmla="*/ 47 w 48"/>
                <a:gd name="T7" fmla="*/ 90 h 112"/>
                <a:gd name="T8" fmla="*/ 44 w 48"/>
                <a:gd name="T9" fmla="*/ 57 h 112"/>
                <a:gd name="T10" fmla="*/ 24 w 48"/>
                <a:gd name="T11" fmla="*/ 0 h 112"/>
                <a:gd name="T12" fmla="*/ 3 w 48"/>
                <a:gd name="T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12">
                  <a:moveTo>
                    <a:pt x="3" y="48"/>
                  </a:moveTo>
                  <a:cubicBezTo>
                    <a:pt x="0" y="61"/>
                    <a:pt x="3" y="70"/>
                    <a:pt x="9" y="78"/>
                  </a:cubicBezTo>
                  <a:cubicBezTo>
                    <a:pt x="15" y="86"/>
                    <a:pt x="25" y="95"/>
                    <a:pt x="35" y="112"/>
                  </a:cubicBezTo>
                  <a:cubicBezTo>
                    <a:pt x="35" y="112"/>
                    <a:pt x="46" y="98"/>
                    <a:pt x="47" y="90"/>
                  </a:cubicBezTo>
                  <a:cubicBezTo>
                    <a:pt x="48" y="82"/>
                    <a:pt x="46" y="64"/>
                    <a:pt x="44" y="57"/>
                  </a:cubicBezTo>
                  <a:cubicBezTo>
                    <a:pt x="41" y="49"/>
                    <a:pt x="32" y="25"/>
                    <a:pt x="24" y="0"/>
                  </a:cubicBezTo>
                  <a:cubicBezTo>
                    <a:pt x="24" y="0"/>
                    <a:pt x="6" y="34"/>
                    <a:pt x="3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509588" y="3265488"/>
              <a:ext cx="130175" cy="142875"/>
            </a:xfrm>
            <a:custGeom>
              <a:avLst/>
              <a:gdLst>
                <a:gd name="T0" fmla="*/ 32 w 32"/>
                <a:gd name="T1" fmla="*/ 15 h 35"/>
                <a:gd name="T2" fmla="*/ 17 w 32"/>
                <a:gd name="T3" fmla="*/ 0 h 35"/>
                <a:gd name="T4" fmla="*/ 0 w 32"/>
                <a:gd name="T5" fmla="*/ 33 h 35"/>
                <a:gd name="T6" fmla="*/ 15 w 32"/>
                <a:gd name="T7" fmla="*/ 29 h 35"/>
                <a:gd name="T8" fmla="*/ 32 w 32"/>
                <a:gd name="T9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5">
                  <a:moveTo>
                    <a:pt x="32" y="15"/>
                  </a:moveTo>
                  <a:cubicBezTo>
                    <a:pt x="28" y="12"/>
                    <a:pt x="20" y="4"/>
                    <a:pt x="17" y="0"/>
                  </a:cubicBezTo>
                  <a:cubicBezTo>
                    <a:pt x="17" y="0"/>
                    <a:pt x="3" y="26"/>
                    <a:pt x="0" y="33"/>
                  </a:cubicBezTo>
                  <a:cubicBezTo>
                    <a:pt x="0" y="33"/>
                    <a:pt x="7" y="35"/>
                    <a:pt x="15" y="29"/>
                  </a:cubicBezTo>
                  <a:cubicBezTo>
                    <a:pt x="23" y="24"/>
                    <a:pt x="24" y="22"/>
                    <a:pt x="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85750" y="3916363"/>
              <a:ext cx="171450" cy="342900"/>
            </a:xfrm>
            <a:custGeom>
              <a:avLst/>
              <a:gdLst>
                <a:gd name="T0" fmla="*/ 17 w 42"/>
                <a:gd name="T1" fmla="*/ 0 h 84"/>
                <a:gd name="T2" fmla="*/ 3 w 42"/>
                <a:gd name="T3" fmla="*/ 43 h 84"/>
                <a:gd name="T4" fmla="*/ 26 w 42"/>
                <a:gd name="T5" fmla="*/ 84 h 84"/>
                <a:gd name="T6" fmla="*/ 40 w 42"/>
                <a:gd name="T7" fmla="*/ 49 h 84"/>
                <a:gd name="T8" fmla="*/ 17 w 42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4">
                  <a:moveTo>
                    <a:pt x="17" y="0"/>
                  </a:moveTo>
                  <a:cubicBezTo>
                    <a:pt x="13" y="6"/>
                    <a:pt x="0" y="29"/>
                    <a:pt x="3" y="43"/>
                  </a:cubicBezTo>
                  <a:cubicBezTo>
                    <a:pt x="7" y="56"/>
                    <a:pt x="21" y="75"/>
                    <a:pt x="26" y="84"/>
                  </a:cubicBezTo>
                  <a:cubicBezTo>
                    <a:pt x="26" y="84"/>
                    <a:pt x="37" y="60"/>
                    <a:pt x="40" y="49"/>
                  </a:cubicBezTo>
                  <a:cubicBezTo>
                    <a:pt x="42" y="39"/>
                    <a:pt x="40" y="21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171450" y="1858963"/>
              <a:ext cx="187325" cy="363538"/>
            </a:xfrm>
            <a:custGeom>
              <a:avLst/>
              <a:gdLst>
                <a:gd name="T0" fmla="*/ 6 w 46"/>
                <a:gd name="T1" fmla="*/ 44 h 89"/>
                <a:gd name="T2" fmla="*/ 12 w 46"/>
                <a:gd name="T3" fmla="*/ 89 h 89"/>
                <a:gd name="T4" fmla="*/ 24 w 46"/>
                <a:gd name="T5" fmla="*/ 49 h 89"/>
                <a:gd name="T6" fmla="*/ 46 w 46"/>
                <a:gd name="T7" fmla="*/ 0 h 89"/>
                <a:gd name="T8" fmla="*/ 6 w 46"/>
                <a:gd name="T9" fmla="*/ 4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9">
                  <a:moveTo>
                    <a:pt x="6" y="44"/>
                  </a:moveTo>
                  <a:cubicBezTo>
                    <a:pt x="0" y="63"/>
                    <a:pt x="12" y="89"/>
                    <a:pt x="12" y="89"/>
                  </a:cubicBezTo>
                  <a:cubicBezTo>
                    <a:pt x="11" y="82"/>
                    <a:pt x="16" y="62"/>
                    <a:pt x="24" y="49"/>
                  </a:cubicBezTo>
                  <a:cubicBezTo>
                    <a:pt x="32" y="36"/>
                    <a:pt x="41" y="18"/>
                    <a:pt x="46" y="0"/>
                  </a:cubicBezTo>
                  <a:cubicBezTo>
                    <a:pt x="23" y="9"/>
                    <a:pt x="10" y="30"/>
                    <a:pt x="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-4763" y="2079626"/>
              <a:ext cx="111125" cy="323850"/>
            </a:xfrm>
            <a:custGeom>
              <a:avLst/>
              <a:gdLst>
                <a:gd name="T0" fmla="*/ 0 w 27"/>
                <a:gd name="T1" fmla="*/ 0 h 79"/>
                <a:gd name="T2" fmla="*/ 0 w 27"/>
                <a:gd name="T3" fmla="*/ 0 h 79"/>
                <a:gd name="T4" fmla="*/ 0 w 27"/>
                <a:gd name="T5" fmla="*/ 0 h 79"/>
                <a:gd name="T6" fmla="*/ 0 w 27"/>
                <a:gd name="T7" fmla="*/ 79 h 79"/>
                <a:gd name="T8" fmla="*/ 0 w 27"/>
                <a:gd name="T9" fmla="*/ 79 h 79"/>
                <a:gd name="T10" fmla="*/ 25 w 27"/>
                <a:gd name="T11" fmla="*/ 27 h 79"/>
                <a:gd name="T12" fmla="*/ 0 w 27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7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68"/>
                    <a:pt x="27" y="41"/>
                    <a:pt x="25" y="27"/>
                  </a:cubicBezTo>
                  <a:cubicBezTo>
                    <a:pt x="24" y="12"/>
                    <a:pt x="5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1475" y="3589338"/>
              <a:ext cx="174625" cy="388938"/>
            </a:xfrm>
            <a:custGeom>
              <a:avLst/>
              <a:gdLst>
                <a:gd name="T0" fmla="*/ 26 w 43"/>
                <a:gd name="T1" fmla="*/ 0 h 95"/>
                <a:gd name="T2" fmla="*/ 4 w 43"/>
                <a:gd name="T3" fmla="*/ 34 h 95"/>
                <a:gd name="T4" fmla="*/ 6 w 43"/>
                <a:gd name="T5" fmla="*/ 68 h 95"/>
                <a:gd name="T6" fmla="*/ 19 w 43"/>
                <a:gd name="T7" fmla="*/ 95 h 95"/>
                <a:gd name="T8" fmla="*/ 39 w 43"/>
                <a:gd name="T9" fmla="*/ 64 h 95"/>
                <a:gd name="T10" fmla="*/ 39 w 43"/>
                <a:gd name="T11" fmla="*/ 31 h 95"/>
                <a:gd name="T12" fmla="*/ 26 w 43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95">
                  <a:moveTo>
                    <a:pt x="26" y="0"/>
                  </a:moveTo>
                  <a:cubicBezTo>
                    <a:pt x="20" y="12"/>
                    <a:pt x="7" y="24"/>
                    <a:pt x="4" y="34"/>
                  </a:cubicBezTo>
                  <a:cubicBezTo>
                    <a:pt x="1" y="46"/>
                    <a:pt x="0" y="54"/>
                    <a:pt x="6" y="68"/>
                  </a:cubicBezTo>
                  <a:cubicBezTo>
                    <a:pt x="11" y="80"/>
                    <a:pt x="17" y="87"/>
                    <a:pt x="19" y="95"/>
                  </a:cubicBezTo>
                  <a:cubicBezTo>
                    <a:pt x="19" y="95"/>
                    <a:pt x="36" y="73"/>
                    <a:pt x="39" y="64"/>
                  </a:cubicBezTo>
                  <a:cubicBezTo>
                    <a:pt x="42" y="55"/>
                    <a:pt x="43" y="40"/>
                    <a:pt x="39" y="31"/>
                  </a:cubicBezTo>
                  <a:cubicBezTo>
                    <a:pt x="36" y="21"/>
                    <a:pt x="30" y="9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228600" y="2185988"/>
              <a:ext cx="150813" cy="368300"/>
            </a:xfrm>
            <a:custGeom>
              <a:avLst/>
              <a:gdLst>
                <a:gd name="T0" fmla="*/ 36 w 37"/>
                <a:gd name="T1" fmla="*/ 39 h 90"/>
                <a:gd name="T2" fmla="*/ 16 w 37"/>
                <a:gd name="T3" fmla="*/ 0 h 90"/>
                <a:gd name="T4" fmla="*/ 6 w 37"/>
                <a:gd name="T5" fmla="*/ 47 h 90"/>
                <a:gd name="T6" fmla="*/ 31 w 37"/>
                <a:gd name="T7" fmla="*/ 90 h 90"/>
                <a:gd name="T8" fmla="*/ 36 w 37"/>
                <a:gd name="T9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0">
                  <a:moveTo>
                    <a:pt x="36" y="39"/>
                  </a:moveTo>
                  <a:cubicBezTo>
                    <a:pt x="34" y="17"/>
                    <a:pt x="26" y="8"/>
                    <a:pt x="16" y="0"/>
                  </a:cubicBezTo>
                  <a:cubicBezTo>
                    <a:pt x="12" y="10"/>
                    <a:pt x="0" y="28"/>
                    <a:pt x="6" y="47"/>
                  </a:cubicBezTo>
                  <a:cubicBezTo>
                    <a:pt x="11" y="66"/>
                    <a:pt x="23" y="74"/>
                    <a:pt x="31" y="90"/>
                  </a:cubicBezTo>
                  <a:cubicBezTo>
                    <a:pt x="31" y="90"/>
                    <a:pt x="37" y="61"/>
                    <a:pt x="36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419100" y="4349751"/>
              <a:ext cx="290513" cy="220663"/>
            </a:xfrm>
            <a:custGeom>
              <a:avLst/>
              <a:gdLst>
                <a:gd name="T0" fmla="*/ 71 w 71"/>
                <a:gd name="T1" fmla="*/ 54 h 54"/>
                <a:gd name="T2" fmla="*/ 43 w 71"/>
                <a:gd name="T3" fmla="*/ 24 h 54"/>
                <a:gd name="T4" fmla="*/ 7 w 71"/>
                <a:gd name="T5" fmla="*/ 0 h 54"/>
                <a:gd name="T6" fmla="*/ 0 w 71"/>
                <a:gd name="T7" fmla="*/ 27 h 54"/>
                <a:gd name="T8" fmla="*/ 35 w 71"/>
                <a:gd name="T9" fmla="*/ 44 h 54"/>
                <a:gd name="T10" fmla="*/ 71 w 71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4">
                  <a:moveTo>
                    <a:pt x="71" y="54"/>
                  </a:moveTo>
                  <a:cubicBezTo>
                    <a:pt x="67" y="48"/>
                    <a:pt x="51" y="30"/>
                    <a:pt x="43" y="24"/>
                  </a:cubicBezTo>
                  <a:cubicBezTo>
                    <a:pt x="34" y="17"/>
                    <a:pt x="7" y="0"/>
                    <a:pt x="7" y="0"/>
                  </a:cubicBezTo>
                  <a:cubicBezTo>
                    <a:pt x="9" y="14"/>
                    <a:pt x="3" y="22"/>
                    <a:pt x="0" y="27"/>
                  </a:cubicBezTo>
                  <a:cubicBezTo>
                    <a:pt x="6" y="30"/>
                    <a:pt x="18" y="38"/>
                    <a:pt x="35" y="44"/>
                  </a:cubicBezTo>
                  <a:cubicBezTo>
                    <a:pt x="51" y="49"/>
                    <a:pt x="71" y="54"/>
                    <a:pt x="71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92113" y="2959101"/>
              <a:ext cx="174625" cy="409575"/>
            </a:xfrm>
            <a:custGeom>
              <a:avLst/>
              <a:gdLst>
                <a:gd name="T0" fmla="*/ 16 w 43"/>
                <a:gd name="T1" fmla="*/ 0 h 100"/>
                <a:gd name="T2" fmla="*/ 0 w 43"/>
                <a:gd name="T3" fmla="*/ 29 h 100"/>
                <a:gd name="T4" fmla="*/ 3 w 43"/>
                <a:gd name="T5" fmla="*/ 62 h 100"/>
                <a:gd name="T6" fmla="*/ 24 w 43"/>
                <a:gd name="T7" fmla="*/ 100 h 100"/>
                <a:gd name="T8" fmla="*/ 42 w 43"/>
                <a:gd name="T9" fmla="*/ 53 h 100"/>
                <a:gd name="T10" fmla="*/ 41 w 43"/>
                <a:gd name="T11" fmla="*/ 23 h 100"/>
                <a:gd name="T12" fmla="*/ 16 w 43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0">
                  <a:moveTo>
                    <a:pt x="16" y="0"/>
                  </a:moveTo>
                  <a:cubicBezTo>
                    <a:pt x="11" y="12"/>
                    <a:pt x="0" y="29"/>
                    <a:pt x="0" y="29"/>
                  </a:cubicBezTo>
                  <a:cubicBezTo>
                    <a:pt x="1" y="35"/>
                    <a:pt x="1" y="47"/>
                    <a:pt x="3" y="62"/>
                  </a:cubicBezTo>
                  <a:cubicBezTo>
                    <a:pt x="5" y="76"/>
                    <a:pt x="24" y="100"/>
                    <a:pt x="24" y="100"/>
                  </a:cubicBezTo>
                  <a:cubicBezTo>
                    <a:pt x="28" y="87"/>
                    <a:pt x="39" y="70"/>
                    <a:pt x="42" y="53"/>
                  </a:cubicBezTo>
                  <a:cubicBezTo>
                    <a:pt x="43" y="41"/>
                    <a:pt x="41" y="23"/>
                    <a:pt x="41" y="23"/>
                  </a:cubicBezTo>
                  <a:cubicBezTo>
                    <a:pt x="33" y="20"/>
                    <a:pt x="23" y="8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41300" y="2582863"/>
              <a:ext cx="187325" cy="446088"/>
            </a:xfrm>
            <a:custGeom>
              <a:avLst/>
              <a:gdLst>
                <a:gd name="T0" fmla="*/ 11 w 46"/>
                <a:gd name="T1" fmla="*/ 0 h 109"/>
                <a:gd name="T2" fmla="*/ 1 w 46"/>
                <a:gd name="T3" fmla="*/ 26 h 109"/>
                <a:gd name="T4" fmla="*/ 8 w 46"/>
                <a:gd name="T5" fmla="*/ 59 h 109"/>
                <a:gd name="T6" fmla="*/ 31 w 46"/>
                <a:gd name="T7" fmla="*/ 109 h 109"/>
                <a:gd name="T8" fmla="*/ 46 w 46"/>
                <a:gd name="T9" fmla="*/ 83 h 109"/>
                <a:gd name="T10" fmla="*/ 24 w 46"/>
                <a:gd name="T11" fmla="*/ 47 h 109"/>
                <a:gd name="T12" fmla="*/ 11 w 46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09">
                  <a:moveTo>
                    <a:pt x="11" y="0"/>
                  </a:moveTo>
                  <a:cubicBezTo>
                    <a:pt x="7" y="4"/>
                    <a:pt x="2" y="15"/>
                    <a:pt x="1" y="26"/>
                  </a:cubicBezTo>
                  <a:cubicBezTo>
                    <a:pt x="0" y="36"/>
                    <a:pt x="2" y="44"/>
                    <a:pt x="8" y="59"/>
                  </a:cubicBezTo>
                  <a:cubicBezTo>
                    <a:pt x="15" y="79"/>
                    <a:pt x="26" y="100"/>
                    <a:pt x="31" y="109"/>
                  </a:cubicBezTo>
                  <a:cubicBezTo>
                    <a:pt x="31" y="109"/>
                    <a:pt x="41" y="95"/>
                    <a:pt x="46" y="83"/>
                  </a:cubicBezTo>
                  <a:cubicBezTo>
                    <a:pt x="46" y="83"/>
                    <a:pt x="31" y="62"/>
                    <a:pt x="24" y="47"/>
                  </a:cubicBezTo>
                  <a:cubicBezTo>
                    <a:pt x="17" y="30"/>
                    <a:pt x="13" y="14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-4763" y="4505326"/>
              <a:ext cx="200025" cy="604838"/>
            </a:xfrm>
            <a:custGeom>
              <a:avLst/>
              <a:gdLst>
                <a:gd name="T0" fmla="*/ 8 w 49"/>
                <a:gd name="T1" fmla="*/ 131 h 148"/>
                <a:gd name="T2" fmla="*/ 49 w 49"/>
                <a:gd name="T3" fmla="*/ 143 h 148"/>
                <a:gd name="T4" fmla="*/ 20 w 49"/>
                <a:gd name="T5" fmla="*/ 106 h 148"/>
                <a:gd name="T6" fmla="*/ 40 w 49"/>
                <a:gd name="T7" fmla="*/ 48 h 148"/>
                <a:gd name="T8" fmla="*/ 30 w 49"/>
                <a:gd name="T9" fmla="*/ 0 h 148"/>
                <a:gd name="T10" fmla="*/ 1 w 49"/>
                <a:gd name="T11" fmla="*/ 74 h 148"/>
                <a:gd name="T12" fmla="*/ 0 w 49"/>
                <a:gd name="T13" fmla="*/ 76 h 148"/>
                <a:gd name="T14" fmla="*/ 0 w 49"/>
                <a:gd name="T15" fmla="*/ 75 h 148"/>
                <a:gd name="T16" fmla="*/ 0 w 49"/>
                <a:gd name="T17" fmla="*/ 121 h 148"/>
                <a:gd name="T18" fmla="*/ 0 w 49"/>
                <a:gd name="T19" fmla="*/ 120 h 148"/>
                <a:gd name="T20" fmla="*/ 8 w 49"/>
                <a:gd name="T21" fmla="*/ 13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48">
                  <a:moveTo>
                    <a:pt x="8" y="131"/>
                  </a:moveTo>
                  <a:cubicBezTo>
                    <a:pt x="27" y="148"/>
                    <a:pt x="38" y="147"/>
                    <a:pt x="49" y="143"/>
                  </a:cubicBezTo>
                  <a:cubicBezTo>
                    <a:pt x="49" y="143"/>
                    <a:pt x="18" y="133"/>
                    <a:pt x="20" y="106"/>
                  </a:cubicBezTo>
                  <a:cubicBezTo>
                    <a:pt x="22" y="79"/>
                    <a:pt x="37" y="62"/>
                    <a:pt x="40" y="48"/>
                  </a:cubicBezTo>
                  <a:cubicBezTo>
                    <a:pt x="43" y="33"/>
                    <a:pt x="42" y="18"/>
                    <a:pt x="30" y="0"/>
                  </a:cubicBezTo>
                  <a:cubicBezTo>
                    <a:pt x="20" y="33"/>
                    <a:pt x="9" y="58"/>
                    <a:pt x="1" y="74"/>
                  </a:cubicBezTo>
                  <a:cubicBezTo>
                    <a:pt x="0" y="75"/>
                    <a:pt x="0" y="75"/>
                    <a:pt x="0" y="76"/>
                  </a:cubicBezTo>
                  <a:cubicBezTo>
                    <a:pt x="0" y="76"/>
                    <a:pt x="0" y="76"/>
                    <a:pt x="0" y="7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0"/>
                    <a:pt x="0" y="120"/>
                  </a:cubicBezTo>
                  <a:cubicBezTo>
                    <a:pt x="2" y="124"/>
                    <a:pt x="5" y="128"/>
                    <a:pt x="8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314325" y="2549526"/>
              <a:ext cx="504825" cy="487363"/>
            </a:xfrm>
            <a:custGeom>
              <a:avLst/>
              <a:gdLst>
                <a:gd name="T0" fmla="*/ 118 w 124"/>
                <a:gd name="T1" fmla="*/ 90 h 119"/>
                <a:gd name="T2" fmla="*/ 112 w 124"/>
                <a:gd name="T3" fmla="*/ 44 h 119"/>
                <a:gd name="T4" fmla="*/ 82 w 124"/>
                <a:gd name="T5" fmla="*/ 74 h 119"/>
                <a:gd name="T6" fmla="*/ 0 w 124"/>
                <a:gd name="T7" fmla="*/ 0 h 119"/>
                <a:gd name="T8" fmla="*/ 35 w 124"/>
                <a:gd name="T9" fmla="*/ 86 h 119"/>
                <a:gd name="T10" fmla="*/ 81 w 124"/>
                <a:gd name="T11" fmla="*/ 119 h 119"/>
                <a:gd name="T12" fmla="*/ 118 w 124"/>
                <a:gd name="T13" fmla="*/ 9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19">
                  <a:moveTo>
                    <a:pt x="118" y="90"/>
                  </a:moveTo>
                  <a:cubicBezTo>
                    <a:pt x="124" y="75"/>
                    <a:pt x="122" y="52"/>
                    <a:pt x="112" y="44"/>
                  </a:cubicBezTo>
                  <a:cubicBezTo>
                    <a:pt x="112" y="44"/>
                    <a:pt x="102" y="73"/>
                    <a:pt x="82" y="74"/>
                  </a:cubicBezTo>
                  <a:cubicBezTo>
                    <a:pt x="59" y="75"/>
                    <a:pt x="29" y="50"/>
                    <a:pt x="0" y="0"/>
                  </a:cubicBezTo>
                  <a:cubicBezTo>
                    <a:pt x="0" y="0"/>
                    <a:pt x="6" y="49"/>
                    <a:pt x="35" y="86"/>
                  </a:cubicBezTo>
                  <a:cubicBezTo>
                    <a:pt x="55" y="110"/>
                    <a:pt x="70" y="119"/>
                    <a:pt x="81" y="119"/>
                  </a:cubicBezTo>
                  <a:cubicBezTo>
                    <a:pt x="97" y="119"/>
                    <a:pt x="113" y="106"/>
                    <a:pt x="11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8" name="Freeform 17"/>
            <p:cNvSpPr>
              <a:spLocks noEditPoints="1"/>
            </p:cNvSpPr>
            <p:nvPr userDrawn="1"/>
          </p:nvSpPr>
          <p:spPr bwMode="auto">
            <a:xfrm>
              <a:off x="749300" y="1641476"/>
              <a:ext cx="436563" cy="254000"/>
            </a:xfrm>
            <a:custGeom>
              <a:avLst/>
              <a:gdLst>
                <a:gd name="T0" fmla="*/ 86 w 107"/>
                <a:gd name="T1" fmla="*/ 62 h 62"/>
                <a:gd name="T2" fmla="*/ 98 w 107"/>
                <a:gd name="T3" fmla="*/ 14 h 62"/>
                <a:gd name="T4" fmla="*/ 60 w 107"/>
                <a:gd name="T5" fmla="*/ 5 h 62"/>
                <a:gd name="T6" fmla="*/ 22 w 107"/>
                <a:gd name="T7" fmla="*/ 35 h 62"/>
                <a:gd name="T8" fmla="*/ 0 w 107"/>
                <a:gd name="T9" fmla="*/ 53 h 62"/>
                <a:gd name="T10" fmla="*/ 25 w 107"/>
                <a:gd name="T11" fmla="*/ 62 h 62"/>
                <a:gd name="T12" fmla="*/ 86 w 107"/>
                <a:gd name="T13" fmla="*/ 62 h 62"/>
                <a:gd name="T14" fmla="*/ 64 w 107"/>
                <a:gd name="T15" fmla="*/ 29 h 62"/>
                <a:gd name="T16" fmla="*/ 71 w 107"/>
                <a:gd name="T17" fmla="*/ 36 h 62"/>
                <a:gd name="T18" fmla="*/ 64 w 107"/>
                <a:gd name="T19" fmla="*/ 43 h 62"/>
                <a:gd name="T20" fmla="*/ 57 w 107"/>
                <a:gd name="T21" fmla="*/ 36 h 62"/>
                <a:gd name="T22" fmla="*/ 64 w 107"/>
                <a:gd name="T23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62">
                  <a:moveTo>
                    <a:pt x="86" y="62"/>
                  </a:moveTo>
                  <a:cubicBezTo>
                    <a:pt x="104" y="52"/>
                    <a:pt x="107" y="27"/>
                    <a:pt x="98" y="14"/>
                  </a:cubicBezTo>
                  <a:cubicBezTo>
                    <a:pt x="90" y="0"/>
                    <a:pt x="69" y="3"/>
                    <a:pt x="60" y="5"/>
                  </a:cubicBezTo>
                  <a:cubicBezTo>
                    <a:pt x="54" y="24"/>
                    <a:pt x="32" y="30"/>
                    <a:pt x="22" y="35"/>
                  </a:cubicBezTo>
                  <a:cubicBezTo>
                    <a:pt x="10" y="40"/>
                    <a:pt x="0" y="53"/>
                    <a:pt x="0" y="53"/>
                  </a:cubicBezTo>
                  <a:cubicBezTo>
                    <a:pt x="18" y="57"/>
                    <a:pt x="25" y="62"/>
                    <a:pt x="25" y="62"/>
                  </a:cubicBezTo>
                  <a:cubicBezTo>
                    <a:pt x="59" y="38"/>
                    <a:pt x="86" y="62"/>
                    <a:pt x="86" y="62"/>
                  </a:cubicBezTo>
                  <a:close/>
                  <a:moveTo>
                    <a:pt x="64" y="29"/>
                  </a:moveTo>
                  <a:cubicBezTo>
                    <a:pt x="68" y="29"/>
                    <a:pt x="71" y="32"/>
                    <a:pt x="71" y="36"/>
                  </a:cubicBezTo>
                  <a:cubicBezTo>
                    <a:pt x="71" y="40"/>
                    <a:pt x="68" y="43"/>
                    <a:pt x="64" y="43"/>
                  </a:cubicBezTo>
                  <a:cubicBezTo>
                    <a:pt x="60" y="43"/>
                    <a:pt x="57" y="40"/>
                    <a:pt x="57" y="36"/>
                  </a:cubicBezTo>
                  <a:cubicBezTo>
                    <a:pt x="57" y="32"/>
                    <a:pt x="60" y="29"/>
                    <a:pt x="6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652463" y="1874838"/>
              <a:ext cx="288925" cy="254000"/>
            </a:xfrm>
            <a:custGeom>
              <a:avLst/>
              <a:gdLst>
                <a:gd name="T0" fmla="*/ 56 w 71"/>
                <a:gd name="T1" fmla="*/ 62 h 62"/>
                <a:gd name="T2" fmla="*/ 60 w 71"/>
                <a:gd name="T3" fmla="*/ 22 h 62"/>
                <a:gd name="T4" fmla="*/ 20 w 71"/>
                <a:gd name="T5" fmla="*/ 0 h 62"/>
                <a:gd name="T6" fmla="*/ 0 w 71"/>
                <a:gd name="T7" fmla="*/ 23 h 62"/>
                <a:gd name="T8" fmla="*/ 56 w 71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2">
                  <a:moveTo>
                    <a:pt x="56" y="62"/>
                  </a:moveTo>
                  <a:cubicBezTo>
                    <a:pt x="56" y="62"/>
                    <a:pt x="71" y="38"/>
                    <a:pt x="60" y="22"/>
                  </a:cubicBezTo>
                  <a:cubicBezTo>
                    <a:pt x="48" y="6"/>
                    <a:pt x="36" y="4"/>
                    <a:pt x="20" y="0"/>
                  </a:cubicBezTo>
                  <a:cubicBezTo>
                    <a:pt x="20" y="0"/>
                    <a:pt x="8" y="16"/>
                    <a:pt x="0" y="23"/>
                  </a:cubicBezTo>
                  <a:cubicBezTo>
                    <a:pt x="0" y="23"/>
                    <a:pt x="44" y="23"/>
                    <a:pt x="5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33338" y="1882776"/>
              <a:ext cx="207963" cy="192088"/>
            </a:xfrm>
            <a:custGeom>
              <a:avLst/>
              <a:gdLst>
                <a:gd name="T0" fmla="*/ 27 w 51"/>
                <a:gd name="T1" fmla="*/ 35 h 47"/>
                <a:gd name="T2" fmla="*/ 51 w 51"/>
                <a:gd name="T3" fmla="*/ 0 h 47"/>
                <a:gd name="T4" fmla="*/ 25 w 51"/>
                <a:gd name="T5" fmla="*/ 6 h 47"/>
                <a:gd name="T6" fmla="*/ 0 w 51"/>
                <a:gd name="T7" fmla="*/ 47 h 47"/>
                <a:gd name="T8" fmla="*/ 27 w 51"/>
                <a:gd name="T9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27" y="35"/>
                  </a:moveTo>
                  <a:cubicBezTo>
                    <a:pt x="36" y="26"/>
                    <a:pt x="47" y="13"/>
                    <a:pt x="51" y="0"/>
                  </a:cubicBezTo>
                  <a:cubicBezTo>
                    <a:pt x="51" y="0"/>
                    <a:pt x="33" y="0"/>
                    <a:pt x="25" y="6"/>
                  </a:cubicBezTo>
                  <a:cubicBezTo>
                    <a:pt x="14" y="13"/>
                    <a:pt x="4" y="28"/>
                    <a:pt x="0" y="47"/>
                  </a:cubicBezTo>
                  <a:cubicBezTo>
                    <a:pt x="0" y="47"/>
                    <a:pt x="18" y="44"/>
                    <a:pt x="27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-4763" y="1397001"/>
              <a:ext cx="38100" cy="73025"/>
            </a:xfrm>
            <a:custGeom>
              <a:avLst/>
              <a:gdLst>
                <a:gd name="T0" fmla="*/ 0 w 9"/>
                <a:gd name="T1" fmla="*/ 0 h 18"/>
                <a:gd name="T2" fmla="*/ 0 w 9"/>
                <a:gd name="T3" fmla="*/ 0 h 18"/>
                <a:gd name="T4" fmla="*/ 0 w 9"/>
                <a:gd name="T5" fmla="*/ 18 h 18"/>
                <a:gd name="T6" fmla="*/ 0 w 9"/>
                <a:gd name="T7" fmla="*/ 18 h 18"/>
                <a:gd name="T8" fmla="*/ 9 w 9"/>
                <a:gd name="T9" fmla="*/ 9 h 18"/>
                <a:gd name="T10" fmla="*/ 0 w 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18"/>
                    <a:pt x="9" y="14"/>
                    <a:pt x="9" y="9"/>
                  </a:cubicBezTo>
                  <a:cubicBezTo>
                    <a:pt x="9" y="4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603250" y="4578351"/>
              <a:ext cx="400050" cy="201613"/>
            </a:xfrm>
            <a:custGeom>
              <a:avLst/>
              <a:gdLst>
                <a:gd name="T0" fmla="*/ 31 w 98"/>
                <a:gd name="T1" fmla="*/ 30 h 49"/>
                <a:gd name="T2" fmla="*/ 67 w 98"/>
                <a:gd name="T3" fmla="*/ 49 h 49"/>
                <a:gd name="T4" fmla="*/ 98 w 98"/>
                <a:gd name="T5" fmla="*/ 40 h 49"/>
                <a:gd name="T6" fmla="*/ 61 w 98"/>
                <a:gd name="T7" fmla="*/ 14 h 49"/>
                <a:gd name="T8" fmla="*/ 0 w 98"/>
                <a:gd name="T9" fmla="*/ 0 h 49"/>
                <a:gd name="T10" fmla="*/ 31 w 98"/>
                <a:gd name="T11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49">
                  <a:moveTo>
                    <a:pt x="31" y="30"/>
                  </a:moveTo>
                  <a:cubicBezTo>
                    <a:pt x="50" y="37"/>
                    <a:pt x="67" y="49"/>
                    <a:pt x="67" y="49"/>
                  </a:cubicBezTo>
                  <a:cubicBezTo>
                    <a:pt x="78" y="45"/>
                    <a:pt x="98" y="40"/>
                    <a:pt x="98" y="40"/>
                  </a:cubicBezTo>
                  <a:cubicBezTo>
                    <a:pt x="85" y="26"/>
                    <a:pt x="75" y="19"/>
                    <a:pt x="61" y="14"/>
                  </a:cubicBezTo>
                  <a:cubicBezTo>
                    <a:pt x="48" y="10"/>
                    <a:pt x="15" y="5"/>
                    <a:pt x="0" y="0"/>
                  </a:cubicBezTo>
                  <a:cubicBezTo>
                    <a:pt x="13" y="13"/>
                    <a:pt x="19" y="25"/>
                    <a:pt x="3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138113" y="4362451"/>
              <a:ext cx="342900" cy="363538"/>
            </a:xfrm>
            <a:custGeom>
              <a:avLst/>
              <a:gdLst>
                <a:gd name="T0" fmla="*/ 64 w 84"/>
                <a:gd name="T1" fmla="*/ 53 h 89"/>
                <a:gd name="T2" fmla="*/ 0 w 84"/>
                <a:gd name="T3" fmla="*/ 0 h 89"/>
                <a:gd name="T4" fmla="*/ 13 w 84"/>
                <a:gd name="T5" fmla="*/ 52 h 89"/>
                <a:gd name="T6" fmla="*/ 59 w 84"/>
                <a:gd name="T7" fmla="*/ 89 h 89"/>
                <a:gd name="T8" fmla="*/ 84 w 84"/>
                <a:gd name="T9" fmla="*/ 77 h 89"/>
                <a:gd name="T10" fmla="*/ 64 w 84"/>
                <a:gd name="T11" fmla="*/ 5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89">
                  <a:moveTo>
                    <a:pt x="64" y="53"/>
                  </a:moveTo>
                  <a:cubicBezTo>
                    <a:pt x="44" y="47"/>
                    <a:pt x="13" y="23"/>
                    <a:pt x="0" y="0"/>
                  </a:cubicBezTo>
                  <a:cubicBezTo>
                    <a:pt x="0" y="6"/>
                    <a:pt x="4" y="37"/>
                    <a:pt x="13" y="52"/>
                  </a:cubicBezTo>
                  <a:cubicBezTo>
                    <a:pt x="25" y="73"/>
                    <a:pt x="43" y="89"/>
                    <a:pt x="59" y="89"/>
                  </a:cubicBezTo>
                  <a:cubicBezTo>
                    <a:pt x="74" y="89"/>
                    <a:pt x="77" y="80"/>
                    <a:pt x="84" y="77"/>
                  </a:cubicBezTo>
                  <a:cubicBezTo>
                    <a:pt x="84" y="77"/>
                    <a:pt x="80" y="58"/>
                    <a:pt x="6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354013" y="4484688"/>
              <a:ext cx="290513" cy="209550"/>
            </a:xfrm>
            <a:custGeom>
              <a:avLst/>
              <a:gdLst>
                <a:gd name="T0" fmla="*/ 71 w 71"/>
                <a:gd name="T1" fmla="*/ 46 h 51"/>
                <a:gd name="T2" fmla="*/ 39 w 71"/>
                <a:gd name="T3" fmla="*/ 15 h 51"/>
                <a:gd name="T4" fmla="*/ 10 w 71"/>
                <a:gd name="T5" fmla="*/ 0 h 51"/>
                <a:gd name="T6" fmla="*/ 0 w 71"/>
                <a:gd name="T7" fmla="*/ 10 h 51"/>
                <a:gd name="T8" fmla="*/ 21 w 71"/>
                <a:gd name="T9" fmla="*/ 19 h 51"/>
                <a:gd name="T10" fmla="*/ 39 w 71"/>
                <a:gd name="T11" fmla="*/ 45 h 51"/>
                <a:gd name="T12" fmla="*/ 71 w 71"/>
                <a:gd name="T13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51">
                  <a:moveTo>
                    <a:pt x="71" y="46"/>
                  </a:moveTo>
                  <a:cubicBezTo>
                    <a:pt x="64" y="38"/>
                    <a:pt x="51" y="23"/>
                    <a:pt x="39" y="15"/>
                  </a:cubicBezTo>
                  <a:cubicBezTo>
                    <a:pt x="26" y="6"/>
                    <a:pt x="10" y="0"/>
                    <a:pt x="10" y="0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9" y="14"/>
                    <a:pt x="18" y="17"/>
                    <a:pt x="21" y="19"/>
                  </a:cubicBezTo>
                  <a:cubicBezTo>
                    <a:pt x="35" y="27"/>
                    <a:pt x="39" y="45"/>
                    <a:pt x="39" y="45"/>
                  </a:cubicBezTo>
                  <a:cubicBezTo>
                    <a:pt x="51" y="51"/>
                    <a:pt x="71" y="46"/>
                    <a:pt x="7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725488" y="3495676"/>
              <a:ext cx="285750" cy="592138"/>
            </a:xfrm>
            <a:custGeom>
              <a:avLst/>
              <a:gdLst>
                <a:gd name="T0" fmla="*/ 67 w 70"/>
                <a:gd name="T1" fmla="*/ 8 h 145"/>
                <a:gd name="T2" fmla="*/ 59 w 70"/>
                <a:gd name="T3" fmla="*/ 0 h 145"/>
                <a:gd name="T4" fmla="*/ 32 w 70"/>
                <a:gd name="T5" fmla="*/ 44 h 145"/>
                <a:gd name="T6" fmla="*/ 17 w 70"/>
                <a:gd name="T7" fmla="*/ 94 h 145"/>
                <a:gd name="T8" fmla="*/ 0 w 70"/>
                <a:gd name="T9" fmla="*/ 142 h 145"/>
                <a:gd name="T10" fmla="*/ 42 w 70"/>
                <a:gd name="T11" fmla="*/ 124 h 145"/>
                <a:gd name="T12" fmla="*/ 68 w 70"/>
                <a:gd name="T13" fmla="*/ 63 h 145"/>
                <a:gd name="T14" fmla="*/ 67 w 70"/>
                <a:gd name="T15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45">
                  <a:moveTo>
                    <a:pt x="67" y="8"/>
                  </a:moveTo>
                  <a:cubicBezTo>
                    <a:pt x="64" y="5"/>
                    <a:pt x="61" y="3"/>
                    <a:pt x="59" y="0"/>
                  </a:cubicBezTo>
                  <a:cubicBezTo>
                    <a:pt x="55" y="6"/>
                    <a:pt x="40" y="25"/>
                    <a:pt x="32" y="44"/>
                  </a:cubicBezTo>
                  <a:cubicBezTo>
                    <a:pt x="26" y="60"/>
                    <a:pt x="20" y="82"/>
                    <a:pt x="17" y="94"/>
                  </a:cubicBezTo>
                  <a:cubicBezTo>
                    <a:pt x="14" y="107"/>
                    <a:pt x="5" y="133"/>
                    <a:pt x="0" y="142"/>
                  </a:cubicBezTo>
                  <a:cubicBezTo>
                    <a:pt x="0" y="142"/>
                    <a:pt x="24" y="145"/>
                    <a:pt x="42" y="124"/>
                  </a:cubicBezTo>
                  <a:cubicBezTo>
                    <a:pt x="59" y="104"/>
                    <a:pt x="65" y="84"/>
                    <a:pt x="68" y="63"/>
                  </a:cubicBezTo>
                  <a:cubicBezTo>
                    <a:pt x="70" y="46"/>
                    <a:pt x="69" y="24"/>
                    <a:pt x="6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58825" y="3908426"/>
              <a:ext cx="239713" cy="539750"/>
            </a:xfrm>
            <a:custGeom>
              <a:avLst/>
              <a:gdLst>
                <a:gd name="T0" fmla="*/ 12 w 59"/>
                <a:gd name="T1" fmla="*/ 47 h 132"/>
                <a:gd name="T2" fmla="*/ 18 w 59"/>
                <a:gd name="T3" fmla="*/ 132 h 132"/>
                <a:gd name="T4" fmla="*/ 59 w 59"/>
                <a:gd name="T5" fmla="*/ 0 h 132"/>
                <a:gd name="T6" fmla="*/ 45 w 59"/>
                <a:gd name="T7" fmla="*/ 23 h 132"/>
                <a:gd name="T8" fmla="*/ 26 w 59"/>
                <a:gd name="T9" fmla="*/ 89 h 132"/>
                <a:gd name="T10" fmla="*/ 28 w 59"/>
                <a:gd name="T11" fmla="*/ 40 h 132"/>
                <a:gd name="T12" fmla="*/ 12 w 59"/>
                <a:gd name="T13" fmla="*/ 4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32">
                  <a:moveTo>
                    <a:pt x="12" y="47"/>
                  </a:moveTo>
                  <a:cubicBezTo>
                    <a:pt x="0" y="107"/>
                    <a:pt x="18" y="132"/>
                    <a:pt x="18" y="132"/>
                  </a:cubicBezTo>
                  <a:cubicBezTo>
                    <a:pt x="49" y="95"/>
                    <a:pt x="52" y="57"/>
                    <a:pt x="59" y="0"/>
                  </a:cubicBezTo>
                  <a:cubicBezTo>
                    <a:pt x="55" y="7"/>
                    <a:pt x="51" y="15"/>
                    <a:pt x="45" y="23"/>
                  </a:cubicBezTo>
                  <a:cubicBezTo>
                    <a:pt x="37" y="81"/>
                    <a:pt x="26" y="89"/>
                    <a:pt x="26" y="89"/>
                  </a:cubicBezTo>
                  <a:cubicBezTo>
                    <a:pt x="21" y="64"/>
                    <a:pt x="28" y="40"/>
                    <a:pt x="28" y="40"/>
                  </a:cubicBezTo>
                  <a:cubicBezTo>
                    <a:pt x="23" y="43"/>
                    <a:pt x="17" y="46"/>
                    <a:pt x="1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582613" y="3060701"/>
              <a:ext cx="166688" cy="241300"/>
            </a:xfrm>
            <a:custGeom>
              <a:avLst/>
              <a:gdLst>
                <a:gd name="T0" fmla="*/ 3 w 41"/>
                <a:gd name="T1" fmla="*/ 3 h 59"/>
                <a:gd name="T2" fmla="*/ 4 w 41"/>
                <a:gd name="T3" fmla="*/ 40 h 59"/>
                <a:gd name="T4" fmla="*/ 19 w 41"/>
                <a:gd name="T5" fmla="*/ 59 h 59"/>
                <a:gd name="T6" fmla="*/ 41 w 41"/>
                <a:gd name="T7" fmla="*/ 0 h 59"/>
                <a:gd name="T8" fmla="*/ 3 w 41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9">
                  <a:moveTo>
                    <a:pt x="3" y="3"/>
                  </a:moveTo>
                  <a:cubicBezTo>
                    <a:pt x="3" y="3"/>
                    <a:pt x="0" y="31"/>
                    <a:pt x="4" y="40"/>
                  </a:cubicBezTo>
                  <a:cubicBezTo>
                    <a:pt x="6" y="48"/>
                    <a:pt x="10" y="53"/>
                    <a:pt x="19" y="59"/>
                  </a:cubicBezTo>
                  <a:cubicBezTo>
                    <a:pt x="24" y="51"/>
                    <a:pt x="41" y="21"/>
                    <a:pt x="41" y="0"/>
                  </a:cubicBezTo>
                  <a:cubicBezTo>
                    <a:pt x="41" y="0"/>
                    <a:pt x="20" y="11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20638" y="3273426"/>
              <a:ext cx="195263" cy="430213"/>
            </a:xfrm>
            <a:custGeom>
              <a:avLst/>
              <a:gdLst>
                <a:gd name="T0" fmla="*/ 46 w 48"/>
                <a:gd name="T1" fmla="*/ 63 h 105"/>
                <a:gd name="T2" fmla="*/ 27 w 48"/>
                <a:gd name="T3" fmla="*/ 0 h 105"/>
                <a:gd name="T4" fmla="*/ 0 w 48"/>
                <a:gd name="T5" fmla="*/ 45 h 105"/>
                <a:gd name="T6" fmla="*/ 17 w 48"/>
                <a:gd name="T7" fmla="*/ 105 h 105"/>
                <a:gd name="T8" fmla="*/ 46 w 48"/>
                <a:gd name="T9" fmla="*/ 6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5">
                  <a:moveTo>
                    <a:pt x="46" y="63"/>
                  </a:moveTo>
                  <a:cubicBezTo>
                    <a:pt x="48" y="52"/>
                    <a:pt x="46" y="17"/>
                    <a:pt x="27" y="0"/>
                  </a:cubicBezTo>
                  <a:cubicBezTo>
                    <a:pt x="21" y="15"/>
                    <a:pt x="0" y="34"/>
                    <a:pt x="0" y="45"/>
                  </a:cubicBezTo>
                  <a:cubicBezTo>
                    <a:pt x="1" y="76"/>
                    <a:pt x="14" y="95"/>
                    <a:pt x="17" y="105"/>
                  </a:cubicBezTo>
                  <a:cubicBezTo>
                    <a:pt x="17" y="105"/>
                    <a:pt x="42" y="85"/>
                    <a:pt x="46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138113" y="4710113"/>
              <a:ext cx="420688" cy="539750"/>
            </a:xfrm>
            <a:custGeom>
              <a:avLst/>
              <a:gdLst>
                <a:gd name="T0" fmla="*/ 35 w 103"/>
                <a:gd name="T1" fmla="*/ 41 h 132"/>
                <a:gd name="T2" fmla="*/ 103 w 103"/>
                <a:gd name="T3" fmla="*/ 91 h 132"/>
                <a:gd name="T4" fmla="*/ 82 w 103"/>
                <a:gd name="T5" fmla="*/ 64 h 132"/>
                <a:gd name="T6" fmla="*/ 38 w 103"/>
                <a:gd name="T7" fmla="*/ 25 h 132"/>
                <a:gd name="T8" fmla="*/ 13 w 103"/>
                <a:gd name="T9" fmla="*/ 0 h 132"/>
                <a:gd name="T10" fmla="*/ 0 w 103"/>
                <a:gd name="T11" fmla="*/ 32 h 132"/>
                <a:gd name="T12" fmla="*/ 93 w 103"/>
                <a:gd name="T13" fmla="*/ 132 h 132"/>
                <a:gd name="T14" fmla="*/ 70 w 103"/>
                <a:gd name="T15" fmla="*/ 98 h 132"/>
                <a:gd name="T16" fmla="*/ 19 w 103"/>
                <a:gd name="T17" fmla="*/ 27 h 132"/>
                <a:gd name="T18" fmla="*/ 35 w 103"/>
                <a:gd name="T19" fmla="*/ 4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32">
                  <a:moveTo>
                    <a:pt x="35" y="41"/>
                  </a:moveTo>
                  <a:cubicBezTo>
                    <a:pt x="45" y="54"/>
                    <a:pt x="68" y="91"/>
                    <a:pt x="103" y="91"/>
                  </a:cubicBezTo>
                  <a:cubicBezTo>
                    <a:pt x="103" y="91"/>
                    <a:pt x="98" y="74"/>
                    <a:pt x="82" y="64"/>
                  </a:cubicBezTo>
                  <a:cubicBezTo>
                    <a:pt x="67" y="54"/>
                    <a:pt x="47" y="41"/>
                    <a:pt x="38" y="25"/>
                  </a:cubicBezTo>
                  <a:cubicBezTo>
                    <a:pt x="29" y="10"/>
                    <a:pt x="20" y="2"/>
                    <a:pt x="13" y="0"/>
                  </a:cubicBezTo>
                  <a:cubicBezTo>
                    <a:pt x="12" y="11"/>
                    <a:pt x="6" y="21"/>
                    <a:pt x="0" y="32"/>
                  </a:cubicBezTo>
                  <a:cubicBezTo>
                    <a:pt x="0" y="32"/>
                    <a:pt x="21" y="125"/>
                    <a:pt x="93" y="132"/>
                  </a:cubicBezTo>
                  <a:cubicBezTo>
                    <a:pt x="93" y="132"/>
                    <a:pt x="92" y="113"/>
                    <a:pt x="70" y="98"/>
                  </a:cubicBezTo>
                  <a:cubicBezTo>
                    <a:pt x="49" y="84"/>
                    <a:pt x="17" y="61"/>
                    <a:pt x="19" y="27"/>
                  </a:cubicBezTo>
                  <a:cubicBezTo>
                    <a:pt x="19" y="27"/>
                    <a:pt x="25" y="28"/>
                    <a:pt x="35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639763" y="1290638"/>
              <a:ext cx="109538" cy="163513"/>
            </a:xfrm>
            <a:custGeom>
              <a:avLst/>
              <a:gdLst>
                <a:gd name="T0" fmla="*/ 27 w 27"/>
                <a:gd name="T1" fmla="*/ 9 h 40"/>
                <a:gd name="T2" fmla="*/ 14 w 27"/>
                <a:gd name="T3" fmla="*/ 0 h 40"/>
                <a:gd name="T4" fmla="*/ 12 w 27"/>
                <a:gd name="T5" fmla="*/ 0 h 40"/>
                <a:gd name="T6" fmla="*/ 0 w 27"/>
                <a:gd name="T7" fmla="*/ 9 h 40"/>
                <a:gd name="T8" fmla="*/ 13 w 27"/>
                <a:gd name="T9" fmla="*/ 40 h 40"/>
                <a:gd name="T10" fmla="*/ 13 w 27"/>
                <a:gd name="T11" fmla="*/ 40 h 40"/>
                <a:gd name="T12" fmla="*/ 27 w 27"/>
                <a:gd name="T13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0">
                  <a:moveTo>
                    <a:pt x="27" y="9"/>
                  </a:moveTo>
                  <a:cubicBezTo>
                    <a:pt x="27" y="2"/>
                    <a:pt x="19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0" y="2"/>
                    <a:pt x="0" y="9"/>
                  </a:cubicBezTo>
                  <a:cubicBezTo>
                    <a:pt x="0" y="16"/>
                    <a:pt x="10" y="32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6" y="32"/>
                    <a:pt x="27" y="16"/>
                    <a:pt x="2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241300" y="4198938"/>
              <a:ext cx="182563" cy="293688"/>
            </a:xfrm>
            <a:custGeom>
              <a:avLst/>
              <a:gdLst>
                <a:gd name="T0" fmla="*/ 23 w 45"/>
                <a:gd name="T1" fmla="*/ 72 h 72"/>
                <a:gd name="T2" fmla="*/ 41 w 45"/>
                <a:gd name="T3" fmla="*/ 52 h 72"/>
                <a:gd name="T4" fmla="*/ 38 w 45"/>
                <a:gd name="T5" fmla="*/ 28 h 72"/>
                <a:gd name="T6" fmla="*/ 16 w 45"/>
                <a:gd name="T7" fmla="*/ 0 h 72"/>
                <a:gd name="T8" fmla="*/ 2 w 45"/>
                <a:gd name="T9" fmla="*/ 35 h 72"/>
                <a:gd name="T10" fmla="*/ 23 w 45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2">
                  <a:moveTo>
                    <a:pt x="23" y="72"/>
                  </a:moveTo>
                  <a:cubicBezTo>
                    <a:pt x="23" y="72"/>
                    <a:pt x="36" y="64"/>
                    <a:pt x="41" y="52"/>
                  </a:cubicBezTo>
                  <a:cubicBezTo>
                    <a:pt x="45" y="41"/>
                    <a:pt x="43" y="33"/>
                    <a:pt x="38" y="28"/>
                  </a:cubicBezTo>
                  <a:cubicBezTo>
                    <a:pt x="33" y="22"/>
                    <a:pt x="21" y="9"/>
                    <a:pt x="16" y="0"/>
                  </a:cubicBezTo>
                  <a:cubicBezTo>
                    <a:pt x="13" y="10"/>
                    <a:pt x="4" y="29"/>
                    <a:pt x="2" y="35"/>
                  </a:cubicBezTo>
                  <a:cubicBezTo>
                    <a:pt x="0" y="46"/>
                    <a:pt x="3" y="59"/>
                    <a:pt x="23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419100" y="2014538"/>
              <a:ext cx="269875" cy="363538"/>
            </a:xfrm>
            <a:custGeom>
              <a:avLst/>
              <a:gdLst>
                <a:gd name="T0" fmla="*/ 49 w 66"/>
                <a:gd name="T1" fmla="*/ 0 h 89"/>
                <a:gd name="T2" fmla="*/ 17 w 66"/>
                <a:gd name="T3" fmla="*/ 28 h 89"/>
                <a:gd name="T4" fmla="*/ 0 w 66"/>
                <a:gd name="T5" fmla="*/ 44 h 89"/>
                <a:gd name="T6" fmla="*/ 8 w 66"/>
                <a:gd name="T7" fmla="*/ 89 h 89"/>
                <a:gd name="T8" fmla="*/ 10 w 66"/>
                <a:gd name="T9" fmla="*/ 89 h 89"/>
                <a:gd name="T10" fmla="*/ 28 w 66"/>
                <a:gd name="T11" fmla="*/ 42 h 89"/>
                <a:gd name="T12" fmla="*/ 43 w 66"/>
                <a:gd name="T13" fmla="*/ 15 h 89"/>
                <a:gd name="T14" fmla="*/ 66 w 66"/>
                <a:gd name="T15" fmla="*/ 4 h 89"/>
                <a:gd name="T16" fmla="*/ 49 w 66"/>
                <a:gd name="T1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89">
                  <a:moveTo>
                    <a:pt x="49" y="0"/>
                  </a:moveTo>
                  <a:cubicBezTo>
                    <a:pt x="29" y="13"/>
                    <a:pt x="21" y="22"/>
                    <a:pt x="17" y="28"/>
                  </a:cubicBezTo>
                  <a:cubicBezTo>
                    <a:pt x="12" y="36"/>
                    <a:pt x="0" y="44"/>
                    <a:pt x="0" y="44"/>
                  </a:cubicBezTo>
                  <a:cubicBezTo>
                    <a:pt x="2" y="48"/>
                    <a:pt x="10" y="75"/>
                    <a:pt x="8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3" y="83"/>
                    <a:pt x="24" y="62"/>
                    <a:pt x="28" y="42"/>
                  </a:cubicBezTo>
                  <a:cubicBezTo>
                    <a:pt x="31" y="28"/>
                    <a:pt x="36" y="20"/>
                    <a:pt x="43" y="15"/>
                  </a:cubicBezTo>
                  <a:cubicBezTo>
                    <a:pt x="50" y="8"/>
                    <a:pt x="66" y="4"/>
                    <a:pt x="66" y="4"/>
                  </a:cubicBezTo>
                  <a:cubicBezTo>
                    <a:pt x="61" y="3"/>
                    <a:pt x="52" y="1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293688" y="1887538"/>
              <a:ext cx="239713" cy="269875"/>
            </a:xfrm>
            <a:custGeom>
              <a:avLst/>
              <a:gdLst>
                <a:gd name="T0" fmla="*/ 26 w 59"/>
                <a:gd name="T1" fmla="*/ 3 h 66"/>
                <a:gd name="T2" fmla="*/ 0 w 59"/>
                <a:gd name="T3" fmla="*/ 48 h 66"/>
                <a:gd name="T4" fmla="*/ 6 w 59"/>
                <a:gd name="T5" fmla="*/ 66 h 66"/>
                <a:gd name="T6" fmla="*/ 29 w 59"/>
                <a:gd name="T7" fmla="*/ 32 h 66"/>
                <a:gd name="T8" fmla="*/ 59 w 59"/>
                <a:gd name="T9" fmla="*/ 7 h 66"/>
                <a:gd name="T10" fmla="*/ 40 w 59"/>
                <a:gd name="T11" fmla="*/ 12 h 66"/>
                <a:gd name="T12" fmla="*/ 40 w 59"/>
                <a:gd name="T13" fmla="*/ 0 h 66"/>
                <a:gd name="T14" fmla="*/ 26 w 59"/>
                <a:gd name="T15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66">
                  <a:moveTo>
                    <a:pt x="26" y="3"/>
                  </a:moveTo>
                  <a:cubicBezTo>
                    <a:pt x="26" y="3"/>
                    <a:pt x="11" y="35"/>
                    <a:pt x="0" y="48"/>
                  </a:cubicBezTo>
                  <a:cubicBezTo>
                    <a:pt x="0" y="48"/>
                    <a:pt x="0" y="55"/>
                    <a:pt x="6" y="66"/>
                  </a:cubicBezTo>
                  <a:cubicBezTo>
                    <a:pt x="6" y="66"/>
                    <a:pt x="14" y="47"/>
                    <a:pt x="29" y="32"/>
                  </a:cubicBezTo>
                  <a:cubicBezTo>
                    <a:pt x="37" y="23"/>
                    <a:pt x="42" y="19"/>
                    <a:pt x="59" y="7"/>
                  </a:cubicBezTo>
                  <a:cubicBezTo>
                    <a:pt x="59" y="7"/>
                    <a:pt x="45" y="11"/>
                    <a:pt x="40" y="12"/>
                  </a:cubicBezTo>
                  <a:cubicBezTo>
                    <a:pt x="40" y="12"/>
                    <a:pt x="40" y="4"/>
                    <a:pt x="40" y="0"/>
                  </a:cubicBezTo>
                  <a:cubicBezTo>
                    <a:pt x="36" y="1"/>
                    <a:pt x="30" y="2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1955800" y="2209801"/>
              <a:ext cx="1460500" cy="635000"/>
            </a:xfrm>
            <a:custGeom>
              <a:avLst/>
              <a:gdLst>
                <a:gd name="T0" fmla="*/ 0 w 358"/>
                <a:gd name="T1" fmla="*/ 95 h 155"/>
                <a:gd name="T2" fmla="*/ 33 w 358"/>
                <a:gd name="T3" fmla="*/ 106 h 155"/>
                <a:gd name="T4" fmla="*/ 132 w 358"/>
                <a:gd name="T5" fmla="*/ 73 h 155"/>
                <a:gd name="T6" fmla="*/ 203 w 358"/>
                <a:gd name="T7" fmla="*/ 61 h 155"/>
                <a:gd name="T8" fmla="*/ 134 w 358"/>
                <a:gd name="T9" fmla="*/ 92 h 155"/>
                <a:gd name="T10" fmla="*/ 37 w 358"/>
                <a:gd name="T11" fmla="*/ 115 h 155"/>
                <a:gd name="T12" fmla="*/ 3 w 358"/>
                <a:gd name="T13" fmla="*/ 155 h 155"/>
                <a:gd name="T14" fmla="*/ 253 w 358"/>
                <a:gd name="T15" fmla="*/ 85 h 155"/>
                <a:gd name="T16" fmla="*/ 358 w 358"/>
                <a:gd name="T17" fmla="*/ 2 h 155"/>
                <a:gd name="T18" fmla="*/ 171 w 358"/>
                <a:gd name="T19" fmla="*/ 33 h 155"/>
                <a:gd name="T20" fmla="*/ 0 w 358"/>
                <a:gd name="T21" fmla="*/ 9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8" h="155">
                  <a:moveTo>
                    <a:pt x="0" y="95"/>
                  </a:moveTo>
                  <a:cubicBezTo>
                    <a:pt x="11" y="96"/>
                    <a:pt x="23" y="99"/>
                    <a:pt x="33" y="106"/>
                  </a:cubicBezTo>
                  <a:cubicBezTo>
                    <a:pt x="75" y="90"/>
                    <a:pt x="95" y="83"/>
                    <a:pt x="132" y="73"/>
                  </a:cubicBezTo>
                  <a:cubicBezTo>
                    <a:pt x="162" y="64"/>
                    <a:pt x="185" y="63"/>
                    <a:pt x="203" y="61"/>
                  </a:cubicBezTo>
                  <a:cubicBezTo>
                    <a:pt x="203" y="61"/>
                    <a:pt x="177" y="78"/>
                    <a:pt x="134" y="92"/>
                  </a:cubicBezTo>
                  <a:cubicBezTo>
                    <a:pt x="91" y="106"/>
                    <a:pt x="72" y="108"/>
                    <a:pt x="37" y="115"/>
                  </a:cubicBezTo>
                  <a:cubicBezTo>
                    <a:pt x="37" y="116"/>
                    <a:pt x="32" y="141"/>
                    <a:pt x="3" y="155"/>
                  </a:cubicBezTo>
                  <a:cubicBezTo>
                    <a:pt x="65" y="128"/>
                    <a:pt x="187" y="112"/>
                    <a:pt x="253" y="85"/>
                  </a:cubicBezTo>
                  <a:cubicBezTo>
                    <a:pt x="342" y="48"/>
                    <a:pt x="358" y="2"/>
                    <a:pt x="358" y="2"/>
                  </a:cubicBezTo>
                  <a:cubicBezTo>
                    <a:pt x="281" y="0"/>
                    <a:pt x="219" y="18"/>
                    <a:pt x="171" y="33"/>
                  </a:cubicBezTo>
                  <a:cubicBezTo>
                    <a:pt x="115" y="50"/>
                    <a:pt x="29" y="82"/>
                    <a:pt x="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733425" y="4881563"/>
              <a:ext cx="995363" cy="749300"/>
            </a:xfrm>
            <a:custGeom>
              <a:avLst/>
              <a:gdLst>
                <a:gd name="T0" fmla="*/ 244 w 244"/>
                <a:gd name="T1" fmla="*/ 145 h 183"/>
                <a:gd name="T2" fmla="*/ 216 w 244"/>
                <a:gd name="T3" fmla="*/ 128 h 183"/>
                <a:gd name="T4" fmla="*/ 166 w 244"/>
                <a:gd name="T5" fmla="*/ 145 h 183"/>
                <a:gd name="T6" fmla="*/ 126 w 244"/>
                <a:gd name="T7" fmla="*/ 105 h 183"/>
                <a:gd name="T8" fmla="*/ 71 w 244"/>
                <a:gd name="T9" fmla="*/ 6 h 183"/>
                <a:gd name="T10" fmla="*/ 48 w 244"/>
                <a:gd name="T11" fmla="*/ 0 h 183"/>
                <a:gd name="T12" fmla="*/ 43 w 244"/>
                <a:gd name="T13" fmla="*/ 4 h 183"/>
                <a:gd name="T14" fmla="*/ 42 w 244"/>
                <a:gd name="T15" fmla="*/ 22 h 183"/>
                <a:gd name="T16" fmla="*/ 19 w 244"/>
                <a:gd name="T17" fmla="*/ 11 h 183"/>
                <a:gd name="T18" fmla="*/ 6 w 244"/>
                <a:gd name="T19" fmla="*/ 26 h 183"/>
                <a:gd name="T20" fmla="*/ 117 w 244"/>
                <a:gd name="T21" fmla="*/ 139 h 183"/>
                <a:gd name="T22" fmla="*/ 131 w 244"/>
                <a:gd name="T23" fmla="*/ 183 h 183"/>
                <a:gd name="T24" fmla="*/ 177 w 244"/>
                <a:gd name="T25" fmla="*/ 169 h 183"/>
                <a:gd name="T26" fmla="*/ 226 w 244"/>
                <a:gd name="T27" fmla="*/ 155 h 183"/>
                <a:gd name="T28" fmla="*/ 244 w 244"/>
                <a:gd name="T29" fmla="*/ 1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4" h="183">
                  <a:moveTo>
                    <a:pt x="244" y="145"/>
                  </a:moveTo>
                  <a:cubicBezTo>
                    <a:pt x="236" y="136"/>
                    <a:pt x="226" y="130"/>
                    <a:pt x="216" y="128"/>
                  </a:cubicBezTo>
                  <a:cubicBezTo>
                    <a:pt x="190" y="123"/>
                    <a:pt x="181" y="140"/>
                    <a:pt x="166" y="145"/>
                  </a:cubicBezTo>
                  <a:cubicBezTo>
                    <a:pt x="150" y="151"/>
                    <a:pt x="141" y="140"/>
                    <a:pt x="126" y="105"/>
                  </a:cubicBezTo>
                  <a:cubicBezTo>
                    <a:pt x="112" y="70"/>
                    <a:pt x="86" y="23"/>
                    <a:pt x="71" y="6"/>
                  </a:cubicBezTo>
                  <a:cubicBezTo>
                    <a:pt x="66" y="0"/>
                    <a:pt x="50" y="0"/>
                    <a:pt x="48" y="0"/>
                  </a:cubicBezTo>
                  <a:cubicBezTo>
                    <a:pt x="45" y="0"/>
                    <a:pt x="43" y="1"/>
                    <a:pt x="43" y="4"/>
                  </a:cubicBezTo>
                  <a:cubicBezTo>
                    <a:pt x="42" y="7"/>
                    <a:pt x="42" y="22"/>
                    <a:pt x="42" y="22"/>
                  </a:cubicBezTo>
                  <a:cubicBezTo>
                    <a:pt x="37" y="19"/>
                    <a:pt x="25" y="11"/>
                    <a:pt x="19" y="11"/>
                  </a:cubicBezTo>
                  <a:cubicBezTo>
                    <a:pt x="14" y="10"/>
                    <a:pt x="0" y="25"/>
                    <a:pt x="6" y="26"/>
                  </a:cubicBezTo>
                  <a:cubicBezTo>
                    <a:pt x="73" y="39"/>
                    <a:pt x="104" y="112"/>
                    <a:pt x="117" y="139"/>
                  </a:cubicBezTo>
                  <a:cubicBezTo>
                    <a:pt x="124" y="153"/>
                    <a:pt x="128" y="169"/>
                    <a:pt x="131" y="183"/>
                  </a:cubicBezTo>
                  <a:cubicBezTo>
                    <a:pt x="150" y="181"/>
                    <a:pt x="164" y="178"/>
                    <a:pt x="177" y="169"/>
                  </a:cubicBezTo>
                  <a:cubicBezTo>
                    <a:pt x="190" y="160"/>
                    <a:pt x="214" y="155"/>
                    <a:pt x="226" y="155"/>
                  </a:cubicBezTo>
                  <a:cubicBezTo>
                    <a:pt x="239" y="155"/>
                    <a:pt x="242" y="149"/>
                    <a:pt x="244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395288" y="2463801"/>
              <a:ext cx="260350" cy="295275"/>
            </a:xfrm>
            <a:custGeom>
              <a:avLst/>
              <a:gdLst>
                <a:gd name="T0" fmla="*/ 3 w 64"/>
                <a:gd name="T1" fmla="*/ 0 h 72"/>
                <a:gd name="T2" fmla="*/ 3 w 64"/>
                <a:gd name="T3" fmla="*/ 35 h 72"/>
                <a:gd name="T4" fmla="*/ 23 w 64"/>
                <a:gd name="T5" fmla="*/ 65 h 72"/>
                <a:gd name="T6" fmla="*/ 64 w 64"/>
                <a:gd name="T7" fmla="*/ 51 h 72"/>
                <a:gd name="T8" fmla="*/ 3 w 6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72">
                  <a:moveTo>
                    <a:pt x="3" y="0"/>
                  </a:moveTo>
                  <a:cubicBezTo>
                    <a:pt x="1" y="9"/>
                    <a:pt x="0" y="23"/>
                    <a:pt x="3" y="35"/>
                  </a:cubicBezTo>
                  <a:cubicBezTo>
                    <a:pt x="6" y="45"/>
                    <a:pt x="12" y="58"/>
                    <a:pt x="23" y="65"/>
                  </a:cubicBezTo>
                  <a:cubicBezTo>
                    <a:pt x="33" y="71"/>
                    <a:pt x="56" y="72"/>
                    <a:pt x="64" y="51"/>
                  </a:cubicBezTo>
                  <a:cubicBezTo>
                    <a:pt x="64" y="51"/>
                    <a:pt x="22" y="54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7" name="Freeform 36"/>
            <p:cNvSpPr>
              <a:spLocks noEditPoints="1"/>
            </p:cNvSpPr>
            <p:nvPr userDrawn="1"/>
          </p:nvSpPr>
          <p:spPr bwMode="auto">
            <a:xfrm>
              <a:off x="90488" y="1584326"/>
              <a:ext cx="752475" cy="315913"/>
            </a:xfrm>
            <a:custGeom>
              <a:avLst/>
              <a:gdLst>
                <a:gd name="T0" fmla="*/ 0 w 185"/>
                <a:gd name="T1" fmla="*/ 58 h 77"/>
                <a:gd name="T2" fmla="*/ 35 w 185"/>
                <a:gd name="T3" fmla="*/ 67 h 77"/>
                <a:gd name="T4" fmla="*/ 71 w 185"/>
                <a:gd name="T5" fmla="*/ 43 h 77"/>
                <a:gd name="T6" fmla="*/ 69 w 185"/>
                <a:gd name="T7" fmla="*/ 61 h 77"/>
                <a:gd name="T8" fmla="*/ 88 w 185"/>
                <a:gd name="T9" fmla="*/ 50 h 77"/>
                <a:gd name="T10" fmla="*/ 81 w 185"/>
                <a:gd name="T11" fmla="*/ 69 h 77"/>
                <a:gd name="T12" fmla="*/ 100 w 185"/>
                <a:gd name="T13" fmla="*/ 63 h 77"/>
                <a:gd name="T14" fmla="*/ 97 w 185"/>
                <a:gd name="T15" fmla="*/ 77 h 77"/>
                <a:gd name="T16" fmla="*/ 138 w 185"/>
                <a:gd name="T17" fmla="*/ 55 h 77"/>
                <a:gd name="T18" fmla="*/ 138 w 185"/>
                <a:gd name="T19" fmla="*/ 69 h 77"/>
                <a:gd name="T20" fmla="*/ 185 w 185"/>
                <a:gd name="T21" fmla="*/ 1 h 77"/>
                <a:gd name="T22" fmla="*/ 127 w 185"/>
                <a:gd name="T23" fmla="*/ 10 h 77"/>
                <a:gd name="T24" fmla="*/ 27 w 185"/>
                <a:gd name="T25" fmla="*/ 0 h 77"/>
                <a:gd name="T26" fmla="*/ 43 w 185"/>
                <a:gd name="T27" fmla="*/ 17 h 77"/>
                <a:gd name="T28" fmla="*/ 29 w 185"/>
                <a:gd name="T29" fmla="*/ 23 h 77"/>
                <a:gd name="T30" fmla="*/ 46 w 185"/>
                <a:gd name="T31" fmla="*/ 37 h 77"/>
                <a:gd name="T32" fmla="*/ 0 w 185"/>
                <a:gd name="T33" fmla="*/ 58 h 77"/>
                <a:gd name="T34" fmla="*/ 109 w 185"/>
                <a:gd name="T35" fmla="*/ 24 h 77"/>
                <a:gd name="T36" fmla="*/ 159 w 185"/>
                <a:gd name="T37" fmla="*/ 25 h 77"/>
                <a:gd name="T38" fmla="*/ 148 w 185"/>
                <a:gd name="T39" fmla="*/ 44 h 77"/>
                <a:gd name="T40" fmla="*/ 109 w 185"/>
                <a:gd name="T41" fmla="*/ 25 h 77"/>
                <a:gd name="T42" fmla="*/ 109 w 185"/>
                <a:gd name="T43" fmla="*/ 2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77">
                  <a:moveTo>
                    <a:pt x="0" y="58"/>
                  </a:moveTo>
                  <a:cubicBezTo>
                    <a:pt x="0" y="58"/>
                    <a:pt x="11" y="72"/>
                    <a:pt x="35" y="67"/>
                  </a:cubicBezTo>
                  <a:cubicBezTo>
                    <a:pt x="59" y="61"/>
                    <a:pt x="67" y="48"/>
                    <a:pt x="71" y="43"/>
                  </a:cubicBezTo>
                  <a:cubicBezTo>
                    <a:pt x="71" y="43"/>
                    <a:pt x="68" y="56"/>
                    <a:pt x="69" y="61"/>
                  </a:cubicBezTo>
                  <a:cubicBezTo>
                    <a:pt x="69" y="61"/>
                    <a:pt x="80" y="60"/>
                    <a:pt x="88" y="50"/>
                  </a:cubicBezTo>
                  <a:cubicBezTo>
                    <a:pt x="88" y="50"/>
                    <a:pt x="82" y="60"/>
                    <a:pt x="81" y="69"/>
                  </a:cubicBezTo>
                  <a:cubicBezTo>
                    <a:pt x="81" y="69"/>
                    <a:pt x="88" y="70"/>
                    <a:pt x="100" y="63"/>
                  </a:cubicBezTo>
                  <a:cubicBezTo>
                    <a:pt x="100" y="63"/>
                    <a:pt x="97" y="69"/>
                    <a:pt x="97" y="77"/>
                  </a:cubicBezTo>
                  <a:cubicBezTo>
                    <a:pt x="97" y="77"/>
                    <a:pt x="125" y="68"/>
                    <a:pt x="138" y="55"/>
                  </a:cubicBezTo>
                  <a:cubicBezTo>
                    <a:pt x="138" y="55"/>
                    <a:pt x="139" y="64"/>
                    <a:pt x="138" y="69"/>
                  </a:cubicBezTo>
                  <a:cubicBezTo>
                    <a:pt x="138" y="69"/>
                    <a:pt x="181" y="64"/>
                    <a:pt x="185" y="1"/>
                  </a:cubicBezTo>
                  <a:cubicBezTo>
                    <a:pt x="185" y="1"/>
                    <a:pt x="156" y="12"/>
                    <a:pt x="127" y="10"/>
                  </a:cubicBezTo>
                  <a:cubicBezTo>
                    <a:pt x="98" y="9"/>
                    <a:pt x="44" y="8"/>
                    <a:pt x="27" y="0"/>
                  </a:cubicBezTo>
                  <a:cubicBezTo>
                    <a:pt x="27" y="0"/>
                    <a:pt x="30" y="11"/>
                    <a:pt x="43" y="17"/>
                  </a:cubicBezTo>
                  <a:cubicBezTo>
                    <a:pt x="43" y="17"/>
                    <a:pt x="36" y="17"/>
                    <a:pt x="29" y="23"/>
                  </a:cubicBezTo>
                  <a:cubicBezTo>
                    <a:pt x="29" y="23"/>
                    <a:pt x="33" y="32"/>
                    <a:pt x="46" y="37"/>
                  </a:cubicBezTo>
                  <a:cubicBezTo>
                    <a:pt x="46" y="37"/>
                    <a:pt x="23" y="60"/>
                    <a:pt x="0" y="58"/>
                  </a:cubicBezTo>
                  <a:close/>
                  <a:moveTo>
                    <a:pt x="109" y="24"/>
                  </a:moveTo>
                  <a:cubicBezTo>
                    <a:pt x="132" y="27"/>
                    <a:pt x="159" y="25"/>
                    <a:pt x="159" y="25"/>
                  </a:cubicBezTo>
                  <a:cubicBezTo>
                    <a:pt x="157" y="34"/>
                    <a:pt x="154" y="40"/>
                    <a:pt x="148" y="44"/>
                  </a:cubicBezTo>
                  <a:cubicBezTo>
                    <a:pt x="146" y="26"/>
                    <a:pt x="109" y="25"/>
                    <a:pt x="109" y="25"/>
                  </a:cubicBezTo>
                  <a:lnTo>
                    <a:pt x="10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1300163" y="5597526"/>
              <a:ext cx="200025" cy="119063"/>
            </a:xfrm>
            <a:custGeom>
              <a:avLst/>
              <a:gdLst>
                <a:gd name="T0" fmla="*/ 26 w 49"/>
                <a:gd name="T1" fmla="*/ 4 h 29"/>
                <a:gd name="T2" fmla="*/ 4 w 49"/>
                <a:gd name="T3" fmla="*/ 24 h 29"/>
                <a:gd name="T4" fmla="*/ 36 w 49"/>
                <a:gd name="T5" fmla="*/ 20 h 29"/>
                <a:gd name="T6" fmla="*/ 45 w 49"/>
                <a:gd name="T7" fmla="*/ 5 h 29"/>
                <a:gd name="T8" fmla="*/ 26 w 49"/>
                <a:gd name="T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26" y="4"/>
                  </a:moveTo>
                  <a:cubicBezTo>
                    <a:pt x="5" y="10"/>
                    <a:pt x="0" y="19"/>
                    <a:pt x="4" y="24"/>
                  </a:cubicBezTo>
                  <a:cubicBezTo>
                    <a:pt x="8" y="29"/>
                    <a:pt x="26" y="25"/>
                    <a:pt x="36" y="20"/>
                  </a:cubicBezTo>
                  <a:cubicBezTo>
                    <a:pt x="46" y="15"/>
                    <a:pt x="49" y="10"/>
                    <a:pt x="45" y="5"/>
                  </a:cubicBezTo>
                  <a:cubicBezTo>
                    <a:pt x="42" y="0"/>
                    <a:pt x="30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39" name="Oval 38"/>
            <p:cNvSpPr>
              <a:spLocks noChangeArrowheads="1"/>
            </p:cNvSpPr>
            <p:nvPr userDrawn="1"/>
          </p:nvSpPr>
          <p:spPr bwMode="auto">
            <a:xfrm>
              <a:off x="574675" y="1535113"/>
              <a:ext cx="24130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0" name="Freeform 39"/>
            <p:cNvSpPr>
              <a:spLocks/>
            </p:cNvSpPr>
            <p:nvPr userDrawn="1"/>
          </p:nvSpPr>
          <p:spPr bwMode="auto">
            <a:xfrm>
              <a:off x="509588" y="3371851"/>
              <a:ext cx="371475" cy="593725"/>
            </a:xfrm>
            <a:custGeom>
              <a:avLst/>
              <a:gdLst>
                <a:gd name="T0" fmla="*/ 33 w 91"/>
                <a:gd name="T1" fmla="*/ 1 h 145"/>
                <a:gd name="T2" fmla="*/ 32 w 91"/>
                <a:gd name="T3" fmla="*/ 0 h 145"/>
                <a:gd name="T4" fmla="*/ 31 w 91"/>
                <a:gd name="T5" fmla="*/ 2 h 145"/>
                <a:gd name="T6" fmla="*/ 13 w 91"/>
                <a:gd name="T7" fmla="*/ 14 h 145"/>
                <a:gd name="T8" fmla="*/ 16 w 91"/>
                <a:gd name="T9" fmla="*/ 68 h 145"/>
                <a:gd name="T10" fmla="*/ 51 w 91"/>
                <a:gd name="T11" fmla="*/ 145 h 145"/>
                <a:gd name="T12" fmla="*/ 68 w 91"/>
                <a:gd name="T13" fmla="*/ 97 h 145"/>
                <a:gd name="T14" fmla="*/ 91 w 91"/>
                <a:gd name="T15" fmla="*/ 47 h 145"/>
                <a:gd name="T16" fmla="*/ 74 w 91"/>
                <a:gd name="T17" fmla="*/ 54 h 145"/>
                <a:gd name="T18" fmla="*/ 68 w 91"/>
                <a:gd name="T19" fmla="*/ 55 h 145"/>
                <a:gd name="T20" fmla="*/ 65 w 91"/>
                <a:gd name="T21" fmla="*/ 49 h 145"/>
                <a:gd name="T22" fmla="*/ 58 w 91"/>
                <a:gd name="T23" fmla="*/ 19 h 145"/>
                <a:gd name="T24" fmla="*/ 58 w 91"/>
                <a:gd name="T25" fmla="*/ 12 h 145"/>
                <a:gd name="T26" fmla="*/ 33 w 91"/>
                <a:gd name="T2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145">
                  <a:moveTo>
                    <a:pt x="33" y="1"/>
                  </a:moveTo>
                  <a:cubicBezTo>
                    <a:pt x="33" y="1"/>
                    <a:pt x="32" y="0"/>
                    <a:pt x="32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6" y="7"/>
                    <a:pt x="22" y="10"/>
                    <a:pt x="13" y="14"/>
                  </a:cubicBezTo>
                  <a:cubicBezTo>
                    <a:pt x="13" y="14"/>
                    <a:pt x="0" y="39"/>
                    <a:pt x="16" y="68"/>
                  </a:cubicBezTo>
                  <a:cubicBezTo>
                    <a:pt x="31" y="98"/>
                    <a:pt x="44" y="128"/>
                    <a:pt x="51" y="145"/>
                  </a:cubicBezTo>
                  <a:cubicBezTo>
                    <a:pt x="51" y="145"/>
                    <a:pt x="59" y="144"/>
                    <a:pt x="68" y="97"/>
                  </a:cubicBezTo>
                  <a:cubicBezTo>
                    <a:pt x="75" y="66"/>
                    <a:pt x="83" y="58"/>
                    <a:pt x="91" y="47"/>
                  </a:cubicBezTo>
                  <a:cubicBezTo>
                    <a:pt x="82" y="52"/>
                    <a:pt x="74" y="53"/>
                    <a:pt x="74" y="54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59" y="38"/>
                    <a:pt x="58" y="28"/>
                    <a:pt x="58" y="19"/>
                  </a:cubicBezTo>
                  <a:cubicBezTo>
                    <a:pt x="58" y="17"/>
                    <a:pt x="58" y="14"/>
                    <a:pt x="58" y="12"/>
                  </a:cubicBezTo>
                  <a:cubicBezTo>
                    <a:pt x="44" y="12"/>
                    <a:pt x="36" y="5"/>
                    <a:pt x="3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436563" y="1887538"/>
              <a:ext cx="252413" cy="236538"/>
            </a:xfrm>
            <a:custGeom>
              <a:avLst/>
              <a:gdLst>
                <a:gd name="T0" fmla="*/ 24 w 62"/>
                <a:gd name="T1" fmla="*/ 16 h 58"/>
                <a:gd name="T2" fmla="*/ 1 w 62"/>
                <a:gd name="T3" fmla="*/ 58 h 58"/>
                <a:gd name="T4" fmla="*/ 25 w 62"/>
                <a:gd name="T5" fmla="*/ 35 h 58"/>
                <a:gd name="T6" fmla="*/ 62 w 62"/>
                <a:gd name="T7" fmla="*/ 0 h 58"/>
                <a:gd name="T8" fmla="*/ 24 w 62"/>
                <a:gd name="T9" fmla="*/ 1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8">
                  <a:moveTo>
                    <a:pt x="24" y="16"/>
                  </a:moveTo>
                  <a:cubicBezTo>
                    <a:pt x="9" y="26"/>
                    <a:pt x="0" y="38"/>
                    <a:pt x="1" y="58"/>
                  </a:cubicBezTo>
                  <a:cubicBezTo>
                    <a:pt x="1" y="58"/>
                    <a:pt x="13" y="42"/>
                    <a:pt x="25" y="35"/>
                  </a:cubicBezTo>
                  <a:cubicBezTo>
                    <a:pt x="35" y="29"/>
                    <a:pt x="53" y="14"/>
                    <a:pt x="62" y="0"/>
                  </a:cubicBezTo>
                  <a:cubicBezTo>
                    <a:pt x="58" y="1"/>
                    <a:pt x="35" y="8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-4763" y="2447926"/>
              <a:ext cx="85725" cy="285750"/>
            </a:xfrm>
            <a:custGeom>
              <a:avLst/>
              <a:gdLst>
                <a:gd name="T0" fmla="*/ 0 w 21"/>
                <a:gd name="T1" fmla="*/ 0 h 70"/>
                <a:gd name="T2" fmla="*/ 0 w 21"/>
                <a:gd name="T3" fmla="*/ 0 h 70"/>
                <a:gd name="T4" fmla="*/ 0 w 21"/>
                <a:gd name="T5" fmla="*/ 70 h 70"/>
                <a:gd name="T6" fmla="*/ 0 w 21"/>
                <a:gd name="T7" fmla="*/ 70 h 70"/>
                <a:gd name="T8" fmla="*/ 0 w 21"/>
                <a:gd name="T9" fmla="*/ 70 h 70"/>
                <a:gd name="T10" fmla="*/ 18 w 21"/>
                <a:gd name="T11" fmla="*/ 47 h 70"/>
                <a:gd name="T12" fmla="*/ 15 w 21"/>
                <a:gd name="T13" fmla="*/ 24 h 70"/>
                <a:gd name="T14" fmla="*/ 0 w 21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8" y="63"/>
                    <a:pt x="16" y="53"/>
                    <a:pt x="18" y="47"/>
                  </a:cubicBezTo>
                  <a:cubicBezTo>
                    <a:pt x="20" y="40"/>
                    <a:pt x="21" y="31"/>
                    <a:pt x="15" y="24"/>
                  </a:cubicBez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4763" y="2751138"/>
              <a:ext cx="114300" cy="309563"/>
            </a:xfrm>
            <a:custGeom>
              <a:avLst/>
              <a:gdLst>
                <a:gd name="T0" fmla="*/ 0 w 28"/>
                <a:gd name="T1" fmla="*/ 8 h 76"/>
                <a:gd name="T2" fmla="*/ 0 w 28"/>
                <a:gd name="T3" fmla="*/ 8 h 76"/>
                <a:gd name="T4" fmla="*/ 0 w 28"/>
                <a:gd name="T5" fmla="*/ 8 h 76"/>
                <a:gd name="T6" fmla="*/ 0 w 28"/>
                <a:gd name="T7" fmla="*/ 76 h 76"/>
                <a:gd name="T8" fmla="*/ 0 w 28"/>
                <a:gd name="T9" fmla="*/ 76 h 76"/>
                <a:gd name="T10" fmla="*/ 0 w 28"/>
                <a:gd name="T11" fmla="*/ 76 h 76"/>
                <a:gd name="T12" fmla="*/ 18 w 28"/>
                <a:gd name="T13" fmla="*/ 61 h 76"/>
                <a:gd name="T14" fmla="*/ 25 w 28"/>
                <a:gd name="T15" fmla="*/ 27 h 76"/>
                <a:gd name="T16" fmla="*/ 10 w 28"/>
                <a:gd name="T17" fmla="*/ 0 h 76"/>
                <a:gd name="T18" fmla="*/ 0 w 28"/>
                <a:gd name="T19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76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6" y="73"/>
                    <a:pt x="11" y="71"/>
                    <a:pt x="18" y="61"/>
                  </a:cubicBezTo>
                  <a:cubicBezTo>
                    <a:pt x="23" y="53"/>
                    <a:pt x="28" y="37"/>
                    <a:pt x="25" y="27"/>
                  </a:cubicBezTo>
                  <a:cubicBezTo>
                    <a:pt x="22" y="13"/>
                    <a:pt x="15" y="8"/>
                    <a:pt x="10" y="0"/>
                  </a:cubicBezTo>
                  <a:cubicBezTo>
                    <a:pt x="7" y="3"/>
                    <a:pt x="5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4" name="Freeform 43"/>
            <p:cNvSpPr>
              <a:spLocks/>
            </p:cNvSpPr>
            <p:nvPr userDrawn="1"/>
          </p:nvSpPr>
          <p:spPr bwMode="auto">
            <a:xfrm>
              <a:off x="-4763" y="4162426"/>
              <a:ext cx="103188" cy="547688"/>
            </a:xfrm>
            <a:custGeom>
              <a:avLst/>
              <a:gdLst>
                <a:gd name="T0" fmla="*/ 0 w 25"/>
                <a:gd name="T1" fmla="*/ 134 h 134"/>
                <a:gd name="T2" fmla="*/ 24 w 25"/>
                <a:gd name="T3" fmla="*/ 55 h 134"/>
                <a:gd name="T4" fmla="*/ 0 w 25"/>
                <a:gd name="T5" fmla="*/ 0 h 134"/>
                <a:gd name="T6" fmla="*/ 0 w 25"/>
                <a:gd name="T7" fmla="*/ 0 h 134"/>
                <a:gd name="T8" fmla="*/ 0 w 25"/>
                <a:gd name="T9" fmla="*/ 133 h 134"/>
                <a:gd name="T10" fmla="*/ 0 w 25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4">
                  <a:moveTo>
                    <a:pt x="0" y="134"/>
                  </a:moveTo>
                  <a:cubicBezTo>
                    <a:pt x="1" y="123"/>
                    <a:pt x="23" y="90"/>
                    <a:pt x="24" y="55"/>
                  </a:cubicBezTo>
                  <a:cubicBezTo>
                    <a:pt x="25" y="38"/>
                    <a:pt x="9" y="1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0" y="133"/>
                    <a:pt x="0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44450" y="3929063"/>
              <a:ext cx="212725" cy="433388"/>
            </a:xfrm>
            <a:custGeom>
              <a:avLst/>
              <a:gdLst>
                <a:gd name="T0" fmla="*/ 51 w 52"/>
                <a:gd name="T1" fmla="*/ 53 h 106"/>
                <a:gd name="T2" fmla="*/ 23 w 52"/>
                <a:gd name="T3" fmla="*/ 0 h 106"/>
                <a:gd name="T4" fmla="*/ 2 w 52"/>
                <a:gd name="T5" fmla="*/ 39 h 106"/>
                <a:gd name="T6" fmla="*/ 12 w 52"/>
                <a:gd name="T7" fmla="*/ 77 h 106"/>
                <a:gd name="T8" fmla="*/ 33 w 52"/>
                <a:gd name="T9" fmla="*/ 106 h 106"/>
                <a:gd name="T10" fmla="*/ 51 w 52"/>
                <a:gd name="T11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06">
                  <a:moveTo>
                    <a:pt x="51" y="53"/>
                  </a:moveTo>
                  <a:cubicBezTo>
                    <a:pt x="52" y="35"/>
                    <a:pt x="23" y="0"/>
                    <a:pt x="23" y="0"/>
                  </a:cubicBezTo>
                  <a:cubicBezTo>
                    <a:pt x="8" y="15"/>
                    <a:pt x="4" y="24"/>
                    <a:pt x="2" y="39"/>
                  </a:cubicBezTo>
                  <a:cubicBezTo>
                    <a:pt x="0" y="53"/>
                    <a:pt x="5" y="64"/>
                    <a:pt x="12" y="77"/>
                  </a:cubicBezTo>
                  <a:cubicBezTo>
                    <a:pt x="18" y="89"/>
                    <a:pt x="33" y="106"/>
                    <a:pt x="33" y="106"/>
                  </a:cubicBezTo>
                  <a:cubicBezTo>
                    <a:pt x="35" y="92"/>
                    <a:pt x="50" y="77"/>
                    <a:pt x="51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93663" y="2640013"/>
              <a:ext cx="166688" cy="401638"/>
            </a:xfrm>
            <a:custGeom>
              <a:avLst/>
              <a:gdLst>
                <a:gd name="T0" fmla="*/ 6 w 41"/>
                <a:gd name="T1" fmla="*/ 0 h 98"/>
                <a:gd name="T2" fmla="*/ 1 w 41"/>
                <a:gd name="T3" fmla="*/ 30 h 98"/>
                <a:gd name="T4" fmla="*/ 13 w 41"/>
                <a:gd name="T5" fmla="*/ 58 h 98"/>
                <a:gd name="T6" fmla="*/ 0 w 41"/>
                <a:gd name="T7" fmla="*/ 98 h 98"/>
                <a:gd name="T8" fmla="*/ 34 w 41"/>
                <a:gd name="T9" fmla="*/ 67 h 98"/>
                <a:gd name="T10" fmla="*/ 33 w 41"/>
                <a:gd name="T11" fmla="*/ 36 h 98"/>
                <a:gd name="T12" fmla="*/ 6 w 41"/>
                <a:gd name="T1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98">
                  <a:moveTo>
                    <a:pt x="6" y="0"/>
                  </a:moveTo>
                  <a:cubicBezTo>
                    <a:pt x="1" y="11"/>
                    <a:pt x="0" y="23"/>
                    <a:pt x="1" y="30"/>
                  </a:cubicBezTo>
                  <a:cubicBezTo>
                    <a:pt x="3" y="37"/>
                    <a:pt x="12" y="47"/>
                    <a:pt x="13" y="58"/>
                  </a:cubicBezTo>
                  <a:cubicBezTo>
                    <a:pt x="14" y="76"/>
                    <a:pt x="0" y="98"/>
                    <a:pt x="0" y="98"/>
                  </a:cubicBezTo>
                  <a:cubicBezTo>
                    <a:pt x="13" y="92"/>
                    <a:pt x="28" y="76"/>
                    <a:pt x="34" y="67"/>
                  </a:cubicBezTo>
                  <a:cubicBezTo>
                    <a:pt x="41" y="57"/>
                    <a:pt x="36" y="44"/>
                    <a:pt x="33" y="36"/>
                  </a:cubicBezTo>
                  <a:cubicBezTo>
                    <a:pt x="31" y="29"/>
                    <a:pt x="10" y="4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-4763" y="3086101"/>
              <a:ext cx="122238" cy="314325"/>
            </a:xfrm>
            <a:custGeom>
              <a:avLst/>
              <a:gdLst>
                <a:gd name="T0" fmla="*/ 0 w 30"/>
                <a:gd name="T1" fmla="*/ 77 h 77"/>
                <a:gd name="T2" fmla="*/ 28 w 30"/>
                <a:gd name="T3" fmla="*/ 25 h 77"/>
                <a:gd name="T4" fmla="*/ 0 w 30"/>
                <a:gd name="T5" fmla="*/ 0 h 77"/>
                <a:gd name="T6" fmla="*/ 0 w 30"/>
                <a:gd name="T7" fmla="*/ 0 h 77"/>
                <a:gd name="T8" fmla="*/ 0 w 30"/>
                <a:gd name="T9" fmla="*/ 0 h 77"/>
                <a:gd name="T10" fmla="*/ 0 w 30"/>
                <a:gd name="T11" fmla="*/ 77 h 77"/>
                <a:gd name="T12" fmla="*/ 0 w 30"/>
                <a:gd name="T13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7">
                  <a:moveTo>
                    <a:pt x="0" y="77"/>
                  </a:moveTo>
                  <a:cubicBezTo>
                    <a:pt x="3" y="64"/>
                    <a:pt x="30" y="39"/>
                    <a:pt x="28" y="25"/>
                  </a:cubicBezTo>
                  <a:cubicBezTo>
                    <a:pt x="24" y="5"/>
                    <a:pt x="11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8" name="Freeform 47"/>
            <p:cNvSpPr>
              <a:spLocks/>
            </p:cNvSpPr>
            <p:nvPr userDrawn="1"/>
          </p:nvSpPr>
          <p:spPr bwMode="auto">
            <a:xfrm>
              <a:off x="-4763" y="3641726"/>
              <a:ext cx="98425" cy="385763"/>
            </a:xfrm>
            <a:custGeom>
              <a:avLst/>
              <a:gdLst>
                <a:gd name="T0" fmla="*/ 21 w 24"/>
                <a:gd name="T1" fmla="*/ 60 h 94"/>
                <a:gd name="T2" fmla="*/ 20 w 24"/>
                <a:gd name="T3" fmla="*/ 34 h 94"/>
                <a:gd name="T4" fmla="*/ 0 w 24"/>
                <a:gd name="T5" fmla="*/ 0 h 94"/>
                <a:gd name="T6" fmla="*/ 0 w 24"/>
                <a:gd name="T7" fmla="*/ 0 h 94"/>
                <a:gd name="T8" fmla="*/ 0 w 24"/>
                <a:gd name="T9" fmla="*/ 0 h 94"/>
                <a:gd name="T10" fmla="*/ 0 w 24"/>
                <a:gd name="T11" fmla="*/ 94 h 94"/>
                <a:gd name="T12" fmla="*/ 0 w 24"/>
                <a:gd name="T13" fmla="*/ 94 h 94"/>
                <a:gd name="T14" fmla="*/ 21 w 24"/>
                <a:gd name="T15" fmla="*/ 6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4">
                  <a:moveTo>
                    <a:pt x="21" y="60"/>
                  </a:moveTo>
                  <a:cubicBezTo>
                    <a:pt x="24" y="51"/>
                    <a:pt x="24" y="41"/>
                    <a:pt x="20" y="34"/>
                  </a:cubicBezTo>
                  <a:cubicBezTo>
                    <a:pt x="16" y="26"/>
                    <a:pt x="2" y="5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85"/>
                    <a:pt x="15" y="75"/>
                    <a:pt x="2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138113" y="3602038"/>
              <a:ext cx="207963" cy="396875"/>
            </a:xfrm>
            <a:custGeom>
              <a:avLst/>
              <a:gdLst>
                <a:gd name="T0" fmla="*/ 22 w 51"/>
                <a:gd name="T1" fmla="*/ 97 h 97"/>
                <a:gd name="T2" fmla="*/ 47 w 51"/>
                <a:gd name="T3" fmla="*/ 64 h 97"/>
                <a:gd name="T4" fmla="*/ 44 w 51"/>
                <a:gd name="T5" fmla="*/ 29 h 97"/>
                <a:gd name="T6" fmla="*/ 24 w 51"/>
                <a:gd name="T7" fmla="*/ 0 h 97"/>
                <a:gd name="T8" fmla="*/ 2 w 51"/>
                <a:gd name="T9" fmla="*/ 40 h 97"/>
                <a:gd name="T10" fmla="*/ 4 w 51"/>
                <a:gd name="T11" fmla="*/ 66 h 97"/>
                <a:gd name="T12" fmla="*/ 22 w 51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97">
                  <a:moveTo>
                    <a:pt x="22" y="97"/>
                  </a:moveTo>
                  <a:cubicBezTo>
                    <a:pt x="22" y="97"/>
                    <a:pt x="43" y="78"/>
                    <a:pt x="47" y="64"/>
                  </a:cubicBezTo>
                  <a:cubicBezTo>
                    <a:pt x="51" y="53"/>
                    <a:pt x="49" y="38"/>
                    <a:pt x="44" y="29"/>
                  </a:cubicBezTo>
                  <a:cubicBezTo>
                    <a:pt x="39" y="20"/>
                    <a:pt x="29" y="10"/>
                    <a:pt x="24" y="0"/>
                  </a:cubicBezTo>
                  <a:cubicBezTo>
                    <a:pt x="19" y="10"/>
                    <a:pt x="4" y="27"/>
                    <a:pt x="2" y="40"/>
                  </a:cubicBezTo>
                  <a:cubicBezTo>
                    <a:pt x="0" y="50"/>
                    <a:pt x="1" y="59"/>
                    <a:pt x="4" y="66"/>
                  </a:cubicBezTo>
                  <a:cubicBezTo>
                    <a:pt x="7" y="73"/>
                    <a:pt x="16" y="87"/>
                    <a:pt x="22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0" name="Freeform 49"/>
            <p:cNvSpPr>
              <a:spLocks/>
            </p:cNvSpPr>
            <p:nvPr userDrawn="1"/>
          </p:nvSpPr>
          <p:spPr bwMode="auto">
            <a:xfrm>
              <a:off x="93663" y="2954338"/>
              <a:ext cx="285750" cy="409575"/>
            </a:xfrm>
            <a:custGeom>
              <a:avLst/>
              <a:gdLst>
                <a:gd name="T0" fmla="*/ 43 w 70"/>
                <a:gd name="T1" fmla="*/ 0 h 100"/>
                <a:gd name="T2" fmla="*/ 14 w 70"/>
                <a:gd name="T3" fmla="*/ 63 h 100"/>
                <a:gd name="T4" fmla="*/ 36 w 70"/>
                <a:gd name="T5" fmla="*/ 100 h 100"/>
                <a:gd name="T6" fmla="*/ 65 w 70"/>
                <a:gd name="T7" fmla="*/ 45 h 100"/>
                <a:gd name="T8" fmla="*/ 43 w 70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0">
                  <a:moveTo>
                    <a:pt x="43" y="0"/>
                  </a:moveTo>
                  <a:cubicBezTo>
                    <a:pt x="0" y="24"/>
                    <a:pt x="14" y="63"/>
                    <a:pt x="14" y="63"/>
                  </a:cubicBezTo>
                  <a:cubicBezTo>
                    <a:pt x="24" y="70"/>
                    <a:pt x="33" y="92"/>
                    <a:pt x="36" y="100"/>
                  </a:cubicBezTo>
                  <a:cubicBezTo>
                    <a:pt x="47" y="80"/>
                    <a:pt x="70" y="67"/>
                    <a:pt x="65" y="45"/>
                  </a:cubicBezTo>
                  <a:cubicBezTo>
                    <a:pt x="61" y="23"/>
                    <a:pt x="43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1" name="Freeform 50"/>
            <p:cNvSpPr>
              <a:spLocks/>
            </p:cNvSpPr>
            <p:nvPr userDrawn="1"/>
          </p:nvSpPr>
          <p:spPr bwMode="auto">
            <a:xfrm>
              <a:off x="249238" y="3265488"/>
              <a:ext cx="239713" cy="422275"/>
            </a:xfrm>
            <a:custGeom>
              <a:avLst/>
              <a:gdLst>
                <a:gd name="T0" fmla="*/ 49 w 59"/>
                <a:gd name="T1" fmla="*/ 69 h 103"/>
                <a:gd name="T2" fmla="*/ 59 w 59"/>
                <a:gd name="T3" fmla="*/ 42 h 103"/>
                <a:gd name="T4" fmla="*/ 31 w 59"/>
                <a:gd name="T5" fmla="*/ 0 h 103"/>
                <a:gd name="T6" fmla="*/ 3 w 59"/>
                <a:gd name="T7" fmla="*/ 39 h 103"/>
                <a:gd name="T8" fmla="*/ 5 w 59"/>
                <a:gd name="T9" fmla="*/ 68 h 103"/>
                <a:gd name="T10" fmla="*/ 23 w 59"/>
                <a:gd name="T11" fmla="*/ 103 h 103"/>
                <a:gd name="T12" fmla="*/ 49 w 59"/>
                <a:gd name="T13" fmla="*/ 6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103">
                  <a:moveTo>
                    <a:pt x="49" y="69"/>
                  </a:moveTo>
                  <a:cubicBezTo>
                    <a:pt x="58" y="53"/>
                    <a:pt x="59" y="42"/>
                    <a:pt x="59" y="42"/>
                  </a:cubicBezTo>
                  <a:cubicBezTo>
                    <a:pt x="55" y="38"/>
                    <a:pt x="33" y="6"/>
                    <a:pt x="31" y="0"/>
                  </a:cubicBezTo>
                  <a:cubicBezTo>
                    <a:pt x="24" y="13"/>
                    <a:pt x="7" y="29"/>
                    <a:pt x="3" y="39"/>
                  </a:cubicBezTo>
                  <a:cubicBezTo>
                    <a:pt x="1" y="44"/>
                    <a:pt x="0" y="56"/>
                    <a:pt x="5" y="68"/>
                  </a:cubicBezTo>
                  <a:cubicBezTo>
                    <a:pt x="9" y="79"/>
                    <a:pt x="23" y="103"/>
                    <a:pt x="23" y="103"/>
                  </a:cubicBezTo>
                  <a:cubicBezTo>
                    <a:pt x="29" y="97"/>
                    <a:pt x="41" y="86"/>
                    <a:pt x="4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2" name="Freeform 51"/>
            <p:cNvSpPr>
              <a:spLocks/>
            </p:cNvSpPr>
            <p:nvPr userDrawn="1"/>
          </p:nvSpPr>
          <p:spPr bwMode="auto">
            <a:xfrm>
              <a:off x="-4763" y="1301751"/>
              <a:ext cx="188913" cy="82550"/>
            </a:xfrm>
            <a:custGeom>
              <a:avLst/>
              <a:gdLst>
                <a:gd name="T0" fmla="*/ 46 w 46"/>
                <a:gd name="T1" fmla="*/ 10 h 20"/>
                <a:gd name="T2" fmla="*/ 0 w 46"/>
                <a:gd name="T3" fmla="*/ 0 h 20"/>
                <a:gd name="T4" fmla="*/ 0 w 46"/>
                <a:gd name="T5" fmla="*/ 0 h 20"/>
                <a:gd name="T6" fmla="*/ 0 w 46"/>
                <a:gd name="T7" fmla="*/ 20 h 20"/>
                <a:gd name="T8" fmla="*/ 0 w 46"/>
                <a:gd name="T9" fmla="*/ 20 h 20"/>
                <a:gd name="T10" fmla="*/ 46 w 46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0">
                  <a:moveTo>
                    <a:pt x="46" y="10"/>
                  </a:moveTo>
                  <a:cubicBezTo>
                    <a:pt x="46" y="5"/>
                    <a:pt x="2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5" y="20"/>
                    <a:pt x="46" y="15"/>
                    <a:pt x="4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3" name="Freeform 52"/>
            <p:cNvSpPr>
              <a:spLocks noEditPoints="1"/>
            </p:cNvSpPr>
            <p:nvPr userDrawn="1"/>
          </p:nvSpPr>
          <p:spPr bwMode="auto">
            <a:xfrm>
              <a:off x="85725" y="1408113"/>
              <a:ext cx="293688" cy="180975"/>
            </a:xfrm>
            <a:custGeom>
              <a:avLst/>
              <a:gdLst>
                <a:gd name="T0" fmla="*/ 0 w 72"/>
                <a:gd name="T1" fmla="*/ 1 h 44"/>
                <a:gd name="T2" fmla="*/ 22 w 72"/>
                <a:gd name="T3" fmla="*/ 30 h 44"/>
                <a:gd name="T4" fmla="*/ 72 w 72"/>
                <a:gd name="T5" fmla="*/ 42 h 44"/>
                <a:gd name="T6" fmla="*/ 47 w 72"/>
                <a:gd name="T7" fmla="*/ 13 h 44"/>
                <a:gd name="T8" fmla="*/ 0 w 72"/>
                <a:gd name="T9" fmla="*/ 1 h 44"/>
                <a:gd name="T10" fmla="*/ 13 w 72"/>
                <a:gd name="T11" fmla="*/ 10 h 44"/>
                <a:gd name="T12" fmla="*/ 47 w 72"/>
                <a:gd name="T13" fmla="*/ 32 h 44"/>
                <a:gd name="T14" fmla="*/ 13 w 72"/>
                <a:gd name="T15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44">
                  <a:moveTo>
                    <a:pt x="0" y="1"/>
                  </a:moveTo>
                  <a:cubicBezTo>
                    <a:pt x="2" y="8"/>
                    <a:pt x="11" y="24"/>
                    <a:pt x="22" y="30"/>
                  </a:cubicBezTo>
                  <a:cubicBezTo>
                    <a:pt x="46" y="44"/>
                    <a:pt x="72" y="42"/>
                    <a:pt x="72" y="42"/>
                  </a:cubicBezTo>
                  <a:cubicBezTo>
                    <a:pt x="67" y="32"/>
                    <a:pt x="62" y="24"/>
                    <a:pt x="47" y="13"/>
                  </a:cubicBezTo>
                  <a:cubicBezTo>
                    <a:pt x="33" y="3"/>
                    <a:pt x="9" y="0"/>
                    <a:pt x="0" y="1"/>
                  </a:cubicBezTo>
                  <a:close/>
                  <a:moveTo>
                    <a:pt x="13" y="10"/>
                  </a:moveTo>
                  <a:cubicBezTo>
                    <a:pt x="40" y="14"/>
                    <a:pt x="47" y="32"/>
                    <a:pt x="47" y="32"/>
                  </a:cubicBezTo>
                  <a:cubicBezTo>
                    <a:pt x="31" y="28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4" name="Freeform 53"/>
            <p:cNvSpPr>
              <a:spLocks/>
            </p:cNvSpPr>
            <p:nvPr userDrawn="1"/>
          </p:nvSpPr>
          <p:spPr bwMode="auto">
            <a:xfrm>
              <a:off x="611188" y="1085851"/>
              <a:ext cx="166688" cy="184150"/>
            </a:xfrm>
            <a:custGeom>
              <a:avLst/>
              <a:gdLst>
                <a:gd name="T0" fmla="*/ 39 w 105"/>
                <a:gd name="T1" fmla="*/ 116 h 116"/>
                <a:gd name="T2" fmla="*/ 67 w 105"/>
                <a:gd name="T3" fmla="*/ 116 h 116"/>
                <a:gd name="T4" fmla="*/ 67 w 105"/>
                <a:gd name="T5" fmla="*/ 69 h 116"/>
                <a:gd name="T6" fmla="*/ 105 w 105"/>
                <a:gd name="T7" fmla="*/ 69 h 116"/>
                <a:gd name="T8" fmla="*/ 105 w 105"/>
                <a:gd name="T9" fmla="*/ 41 h 116"/>
                <a:gd name="T10" fmla="*/ 67 w 105"/>
                <a:gd name="T11" fmla="*/ 41 h 116"/>
                <a:gd name="T12" fmla="*/ 67 w 105"/>
                <a:gd name="T13" fmla="*/ 0 h 116"/>
                <a:gd name="T14" fmla="*/ 39 w 105"/>
                <a:gd name="T15" fmla="*/ 0 h 116"/>
                <a:gd name="T16" fmla="*/ 39 w 105"/>
                <a:gd name="T17" fmla="*/ 41 h 116"/>
                <a:gd name="T18" fmla="*/ 0 w 105"/>
                <a:gd name="T19" fmla="*/ 41 h 116"/>
                <a:gd name="T20" fmla="*/ 0 w 105"/>
                <a:gd name="T21" fmla="*/ 69 h 116"/>
                <a:gd name="T22" fmla="*/ 39 w 105"/>
                <a:gd name="T23" fmla="*/ 69 h 116"/>
                <a:gd name="T24" fmla="*/ 39 w 105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16">
                  <a:moveTo>
                    <a:pt x="39" y="116"/>
                  </a:moveTo>
                  <a:lnTo>
                    <a:pt x="67" y="116"/>
                  </a:lnTo>
                  <a:lnTo>
                    <a:pt x="67" y="69"/>
                  </a:lnTo>
                  <a:lnTo>
                    <a:pt x="105" y="69"/>
                  </a:lnTo>
                  <a:lnTo>
                    <a:pt x="105" y="41"/>
                  </a:lnTo>
                  <a:lnTo>
                    <a:pt x="67" y="41"/>
                  </a:lnTo>
                  <a:lnTo>
                    <a:pt x="67" y="0"/>
                  </a:lnTo>
                  <a:lnTo>
                    <a:pt x="39" y="0"/>
                  </a:lnTo>
                  <a:lnTo>
                    <a:pt x="39" y="41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39" y="69"/>
                  </a:lnTo>
                  <a:lnTo>
                    <a:pt x="39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5" name="Freeform 54"/>
            <p:cNvSpPr>
              <a:spLocks/>
            </p:cNvSpPr>
            <p:nvPr userDrawn="1"/>
          </p:nvSpPr>
          <p:spPr bwMode="auto">
            <a:xfrm>
              <a:off x="-4763" y="5159376"/>
              <a:ext cx="946150" cy="1182688"/>
            </a:xfrm>
            <a:custGeom>
              <a:avLst/>
              <a:gdLst>
                <a:gd name="T0" fmla="*/ 231 w 232"/>
                <a:gd name="T1" fmla="*/ 58 h 289"/>
                <a:gd name="T2" fmla="*/ 232 w 232"/>
                <a:gd name="T3" fmla="*/ 0 h 289"/>
                <a:gd name="T4" fmla="*/ 179 w 232"/>
                <a:gd name="T5" fmla="*/ 20 h 289"/>
                <a:gd name="T6" fmla="*/ 196 w 232"/>
                <a:gd name="T7" fmla="*/ 32 h 289"/>
                <a:gd name="T8" fmla="*/ 40 w 232"/>
                <a:gd name="T9" fmla="*/ 250 h 289"/>
                <a:gd name="T10" fmla="*/ 0 w 232"/>
                <a:gd name="T11" fmla="*/ 177 h 289"/>
                <a:gd name="T12" fmla="*/ 0 w 232"/>
                <a:gd name="T13" fmla="*/ 221 h 289"/>
                <a:gd name="T14" fmla="*/ 38 w 232"/>
                <a:gd name="T15" fmla="*/ 289 h 289"/>
                <a:gd name="T16" fmla="*/ 213 w 232"/>
                <a:gd name="T17" fmla="*/ 45 h 289"/>
                <a:gd name="T18" fmla="*/ 231 w 232"/>
                <a:gd name="T19" fmla="*/ 5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2" h="289">
                  <a:moveTo>
                    <a:pt x="231" y="58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179" y="20"/>
                    <a:pt x="179" y="20"/>
                    <a:pt x="179" y="20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187" y="44"/>
                    <a:pt x="57" y="227"/>
                    <a:pt x="40" y="250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38" y="289"/>
                    <a:pt x="38" y="289"/>
                    <a:pt x="38" y="289"/>
                  </a:cubicBezTo>
                  <a:cubicBezTo>
                    <a:pt x="213" y="45"/>
                    <a:pt x="213" y="45"/>
                    <a:pt x="213" y="45"/>
                  </a:cubicBezTo>
                  <a:lnTo>
                    <a:pt x="231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6" name="Freeform 55"/>
            <p:cNvSpPr>
              <a:spLocks/>
            </p:cNvSpPr>
            <p:nvPr userDrawn="1"/>
          </p:nvSpPr>
          <p:spPr bwMode="auto">
            <a:xfrm>
              <a:off x="501650" y="1322388"/>
              <a:ext cx="158750" cy="192088"/>
            </a:xfrm>
            <a:custGeom>
              <a:avLst/>
              <a:gdLst>
                <a:gd name="T0" fmla="*/ 25 w 39"/>
                <a:gd name="T1" fmla="*/ 47 h 47"/>
                <a:gd name="T2" fmla="*/ 39 w 39"/>
                <a:gd name="T3" fmla="*/ 46 h 47"/>
                <a:gd name="T4" fmla="*/ 27 w 39"/>
                <a:gd name="T5" fmla="*/ 5 h 47"/>
                <a:gd name="T6" fmla="*/ 9 w 39"/>
                <a:gd name="T7" fmla="*/ 0 h 47"/>
                <a:gd name="T8" fmla="*/ 2 w 39"/>
                <a:gd name="T9" fmla="*/ 10 h 47"/>
                <a:gd name="T10" fmla="*/ 25 w 39"/>
                <a:gd name="T1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7">
                  <a:moveTo>
                    <a:pt x="25" y="47"/>
                  </a:moveTo>
                  <a:cubicBezTo>
                    <a:pt x="29" y="46"/>
                    <a:pt x="28" y="47"/>
                    <a:pt x="39" y="46"/>
                  </a:cubicBezTo>
                  <a:cubicBezTo>
                    <a:pt x="37" y="36"/>
                    <a:pt x="33" y="11"/>
                    <a:pt x="27" y="5"/>
                  </a:cubicBezTo>
                  <a:cubicBezTo>
                    <a:pt x="22" y="0"/>
                    <a:pt x="13" y="0"/>
                    <a:pt x="9" y="0"/>
                  </a:cubicBezTo>
                  <a:cubicBezTo>
                    <a:pt x="5" y="0"/>
                    <a:pt x="0" y="4"/>
                    <a:pt x="2" y="10"/>
                  </a:cubicBezTo>
                  <a:cubicBezTo>
                    <a:pt x="4" y="16"/>
                    <a:pt x="22" y="44"/>
                    <a:pt x="25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7" name="Freeform 56"/>
            <p:cNvSpPr>
              <a:spLocks/>
            </p:cNvSpPr>
            <p:nvPr userDrawn="1"/>
          </p:nvSpPr>
          <p:spPr bwMode="auto">
            <a:xfrm>
              <a:off x="-4763" y="701676"/>
              <a:ext cx="74613" cy="184150"/>
            </a:xfrm>
            <a:custGeom>
              <a:avLst/>
              <a:gdLst>
                <a:gd name="T0" fmla="*/ 0 w 47"/>
                <a:gd name="T1" fmla="*/ 0 h 116"/>
                <a:gd name="T2" fmla="*/ 0 w 47"/>
                <a:gd name="T3" fmla="*/ 116 h 116"/>
                <a:gd name="T4" fmla="*/ 11 w 47"/>
                <a:gd name="T5" fmla="*/ 116 h 116"/>
                <a:gd name="T6" fmla="*/ 11 w 47"/>
                <a:gd name="T7" fmla="*/ 67 h 116"/>
                <a:gd name="T8" fmla="*/ 47 w 47"/>
                <a:gd name="T9" fmla="*/ 67 h 116"/>
                <a:gd name="T10" fmla="*/ 47 w 47"/>
                <a:gd name="T11" fmla="*/ 41 h 116"/>
                <a:gd name="T12" fmla="*/ 11 w 47"/>
                <a:gd name="T13" fmla="*/ 41 h 116"/>
                <a:gd name="T14" fmla="*/ 11 w 47"/>
                <a:gd name="T15" fmla="*/ 0 h 116"/>
                <a:gd name="T16" fmla="*/ 0 w 47"/>
                <a:gd name="T1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16">
                  <a:moveTo>
                    <a:pt x="0" y="0"/>
                  </a:moveTo>
                  <a:lnTo>
                    <a:pt x="0" y="116"/>
                  </a:lnTo>
                  <a:lnTo>
                    <a:pt x="11" y="116"/>
                  </a:lnTo>
                  <a:lnTo>
                    <a:pt x="11" y="67"/>
                  </a:lnTo>
                  <a:lnTo>
                    <a:pt x="47" y="67"/>
                  </a:lnTo>
                  <a:lnTo>
                    <a:pt x="47" y="41"/>
                  </a:lnTo>
                  <a:lnTo>
                    <a:pt x="11" y="41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33338" y="904876"/>
              <a:ext cx="125413" cy="368300"/>
            </a:xfrm>
            <a:custGeom>
              <a:avLst/>
              <a:gdLst>
                <a:gd name="T0" fmla="*/ 12 w 31"/>
                <a:gd name="T1" fmla="*/ 90 h 90"/>
                <a:gd name="T2" fmla="*/ 21 w 31"/>
                <a:gd name="T3" fmla="*/ 36 h 90"/>
                <a:gd name="T4" fmla="*/ 31 w 31"/>
                <a:gd name="T5" fmla="*/ 0 h 90"/>
                <a:gd name="T6" fmla="*/ 14 w 31"/>
                <a:gd name="T7" fmla="*/ 24 h 90"/>
                <a:gd name="T8" fmla="*/ 0 w 31"/>
                <a:gd name="T9" fmla="*/ 89 h 90"/>
                <a:gd name="T10" fmla="*/ 12 w 31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90">
                  <a:moveTo>
                    <a:pt x="12" y="90"/>
                  </a:moveTo>
                  <a:cubicBezTo>
                    <a:pt x="15" y="72"/>
                    <a:pt x="17" y="55"/>
                    <a:pt x="21" y="36"/>
                  </a:cubicBezTo>
                  <a:cubicBezTo>
                    <a:pt x="24" y="18"/>
                    <a:pt x="31" y="0"/>
                    <a:pt x="31" y="0"/>
                  </a:cubicBezTo>
                  <a:cubicBezTo>
                    <a:pt x="23" y="2"/>
                    <a:pt x="17" y="12"/>
                    <a:pt x="14" y="24"/>
                  </a:cubicBezTo>
                  <a:cubicBezTo>
                    <a:pt x="10" y="37"/>
                    <a:pt x="3" y="70"/>
                    <a:pt x="0" y="89"/>
                  </a:cubicBezTo>
                  <a:cubicBezTo>
                    <a:pt x="4" y="89"/>
                    <a:pt x="8" y="89"/>
                    <a:pt x="12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109538" y="954088"/>
              <a:ext cx="187325" cy="352425"/>
            </a:xfrm>
            <a:custGeom>
              <a:avLst/>
              <a:gdLst>
                <a:gd name="T0" fmla="*/ 21 w 46"/>
                <a:gd name="T1" fmla="*/ 86 h 86"/>
                <a:gd name="T2" fmla="*/ 46 w 46"/>
                <a:gd name="T3" fmla="*/ 14 h 86"/>
                <a:gd name="T4" fmla="*/ 33 w 46"/>
                <a:gd name="T5" fmla="*/ 2 h 86"/>
                <a:gd name="T6" fmla="*/ 18 w 46"/>
                <a:gd name="T7" fmla="*/ 3 h 86"/>
                <a:gd name="T8" fmla="*/ 0 w 46"/>
                <a:gd name="T9" fmla="*/ 79 h 86"/>
                <a:gd name="T10" fmla="*/ 21 w 46"/>
                <a:gd name="T1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86">
                  <a:moveTo>
                    <a:pt x="21" y="86"/>
                  </a:moveTo>
                  <a:cubicBezTo>
                    <a:pt x="36" y="49"/>
                    <a:pt x="46" y="23"/>
                    <a:pt x="46" y="14"/>
                  </a:cubicBezTo>
                  <a:cubicBezTo>
                    <a:pt x="46" y="8"/>
                    <a:pt x="39" y="4"/>
                    <a:pt x="33" y="2"/>
                  </a:cubicBezTo>
                  <a:cubicBezTo>
                    <a:pt x="27" y="0"/>
                    <a:pt x="22" y="0"/>
                    <a:pt x="18" y="3"/>
                  </a:cubicBezTo>
                  <a:cubicBezTo>
                    <a:pt x="10" y="9"/>
                    <a:pt x="2" y="58"/>
                    <a:pt x="0" y="79"/>
                  </a:cubicBezTo>
                  <a:cubicBezTo>
                    <a:pt x="7" y="80"/>
                    <a:pt x="12" y="81"/>
                    <a:pt x="21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1185863" y="1200151"/>
              <a:ext cx="171450" cy="523875"/>
            </a:xfrm>
            <a:custGeom>
              <a:avLst/>
              <a:gdLst>
                <a:gd name="T0" fmla="*/ 10 w 42"/>
                <a:gd name="T1" fmla="*/ 39 h 128"/>
                <a:gd name="T2" fmla="*/ 5 w 42"/>
                <a:gd name="T3" fmla="*/ 91 h 128"/>
                <a:gd name="T4" fmla="*/ 14 w 42"/>
                <a:gd name="T5" fmla="*/ 128 h 128"/>
                <a:gd name="T6" fmla="*/ 25 w 42"/>
                <a:gd name="T7" fmla="*/ 83 h 128"/>
                <a:gd name="T8" fmla="*/ 28 w 42"/>
                <a:gd name="T9" fmla="*/ 50 h 128"/>
                <a:gd name="T10" fmla="*/ 41 w 42"/>
                <a:gd name="T11" fmla="*/ 9 h 128"/>
                <a:gd name="T12" fmla="*/ 19 w 42"/>
                <a:gd name="T13" fmla="*/ 0 h 128"/>
                <a:gd name="T14" fmla="*/ 10 w 42"/>
                <a:gd name="T15" fmla="*/ 3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28">
                  <a:moveTo>
                    <a:pt x="10" y="39"/>
                  </a:moveTo>
                  <a:cubicBezTo>
                    <a:pt x="3" y="53"/>
                    <a:pt x="0" y="76"/>
                    <a:pt x="5" y="91"/>
                  </a:cubicBezTo>
                  <a:cubicBezTo>
                    <a:pt x="10" y="104"/>
                    <a:pt x="14" y="122"/>
                    <a:pt x="14" y="128"/>
                  </a:cubicBezTo>
                  <a:cubicBezTo>
                    <a:pt x="24" y="114"/>
                    <a:pt x="27" y="98"/>
                    <a:pt x="25" y="83"/>
                  </a:cubicBezTo>
                  <a:cubicBezTo>
                    <a:pt x="24" y="75"/>
                    <a:pt x="23" y="61"/>
                    <a:pt x="28" y="50"/>
                  </a:cubicBezTo>
                  <a:cubicBezTo>
                    <a:pt x="32" y="41"/>
                    <a:pt x="42" y="25"/>
                    <a:pt x="41" y="9"/>
                  </a:cubicBezTo>
                  <a:cubicBezTo>
                    <a:pt x="33" y="4"/>
                    <a:pt x="19" y="0"/>
                    <a:pt x="19" y="0"/>
                  </a:cubicBezTo>
                  <a:cubicBezTo>
                    <a:pt x="20" y="13"/>
                    <a:pt x="17" y="26"/>
                    <a:pt x="1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1" name="Freeform 60"/>
            <p:cNvSpPr>
              <a:spLocks/>
            </p:cNvSpPr>
            <p:nvPr userDrawn="1"/>
          </p:nvSpPr>
          <p:spPr bwMode="auto">
            <a:xfrm>
              <a:off x="985838" y="1077913"/>
              <a:ext cx="254000" cy="150813"/>
            </a:xfrm>
            <a:custGeom>
              <a:avLst/>
              <a:gdLst>
                <a:gd name="T0" fmla="*/ 16 w 62"/>
                <a:gd name="T1" fmla="*/ 15 h 37"/>
                <a:gd name="T2" fmla="*/ 47 w 62"/>
                <a:gd name="T3" fmla="*/ 35 h 37"/>
                <a:gd name="T4" fmla="*/ 62 w 62"/>
                <a:gd name="T5" fmla="*/ 36 h 37"/>
                <a:gd name="T6" fmla="*/ 61 w 62"/>
                <a:gd name="T7" fmla="*/ 27 h 37"/>
                <a:gd name="T8" fmla="*/ 22 w 62"/>
                <a:gd name="T9" fmla="*/ 2 h 37"/>
                <a:gd name="T10" fmla="*/ 0 w 62"/>
                <a:gd name="T11" fmla="*/ 8 h 37"/>
                <a:gd name="T12" fmla="*/ 16 w 62"/>
                <a:gd name="T13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7">
                  <a:moveTo>
                    <a:pt x="16" y="15"/>
                  </a:moveTo>
                  <a:cubicBezTo>
                    <a:pt x="26" y="23"/>
                    <a:pt x="38" y="32"/>
                    <a:pt x="47" y="35"/>
                  </a:cubicBezTo>
                  <a:cubicBezTo>
                    <a:pt x="56" y="37"/>
                    <a:pt x="57" y="36"/>
                    <a:pt x="62" y="36"/>
                  </a:cubicBezTo>
                  <a:cubicBezTo>
                    <a:pt x="62" y="34"/>
                    <a:pt x="62" y="29"/>
                    <a:pt x="61" y="27"/>
                  </a:cubicBezTo>
                  <a:cubicBezTo>
                    <a:pt x="61" y="27"/>
                    <a:pt x="40" y="6"/>
                    <a:pt x="22" y="2"/>
                  </a:cubicBezTo>
                  <a:cubicBezTo>
                    <a:pt x="11" y="0"/>
                    <a:pt x="4" y="5"/>
                    <a:pt x="0" y="8"/>
                  </a:cubicBezTo>
                  <a:cubicBezTo>
                    <a:pt x="0" y="8"/>
                    <a:pt x="7" y="7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2" name="Freeform 61"/>
            <p:cNvSpPr>
              <a:spLocks/>
            </p:cNvSpPr>
            <p:nvPr userDrawn="1"/>
          </p:nvSpPr>
          <p:spPr bwMode="auto">
            <a:xfrm>
              <a:off x="831850" y="1584326"/>
              <a:ext cx="109538" cy="171450"/>
            </a:xfrm>
            <a:custGeom>
              <a:avLst/>
              <a:gdLst>
                <a:gd name="T0" fmla="*/ 0 w 27"/>
                <a:gd name="T1" fmla="*/ 42 h 42"/>
                <a:gd name="T2" fmla="*/ 21 w 27"/>
                <a:gd name="T3" fmla="*/ 18 h 42"/>
                <a:gd name="T4" fmla="*/ 10 w 27"/>
                <a:gd name="T5" fmla="*/ 5 h 42"/>
                <a:gd name="T6" fmla="*/ 0 w 27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2">
                  <a:moveTo>
                    <a:pt x="0" y="42"/>
                  </a:moveTo>
                  <a:cubicBezTo>
                    <a:pt x="0" y="42"/>
                    <a:pt x="17" y="29"/>
                    <a:pt x="21" y="18"/>
                  </a:cubicBezTo>
                  <a:cubicBezTo>
                    <a:pt x="26" y="7"/>
                    <a:pt x="27" y="0"/>
                    <a:pt x="10" y="5"/>
                  </a:cubicBezTo>
                  <a:cubicBezTo>
                    <a:pt x="8" y="19"/>
                    <a:pt x="5" y="33"/>
                    <a:pt x="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3" name="Freeform 62"/>
            <p:cNvSpPr>
              <a:spLocks/>
            </p:cNvSpPr>
            <p:nvPr userDrawn="1"/>
          </p:nvSpPr>
          <p:spPr bwMode="auto">
            <a:xfrm>
              <a:off x="725488" y="1322388"/>
              <a:ext cx="158750" cy="192088"/>
            </a:xfrm>
            <a:custGeom>
              <a:avLst/>
              <a:gdLst>
                <a:gd name="T0" fmla="*/ 0 w 39"/>
                <a:gd name="T1" fmla="*/ 46 h 47"/>
                <a:gd name="T2" fmla="*/ 15 w 39"/>
                <a:gd name="T3" fmla="*/ 47 h 47"/>
                <a:gd name="T4" fmla="*/ 37 w 39"/>
                <a:gd name="T5" fmla="*/ 10 h 47"/>
                <a:gd name="T6" fmla="*/ 30 w 39"/>
                <a:gd name="T7" fmla="*/ 0 h 47"/>
                <a:gd name="T8" fmla="*/ 12 w 39"/>
                <a:gd name="T9" fmla="*/ 5 h 47"/>
                <a:gd name="T10" fmla="*/ 0 w 39"/>
                <a:gd name="T11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7">
                  <a:moveTo>
                    <a:pt x="0" y="46"/>
                  </a:moveTo>
                  <a:cubicBezTo>
                    <a:pt x="11" y="47"/>
                    <a:pt x="10" y="46"/>
                    <a:pt x="15" y="47"/>
                  </a:cubicBezTo>
                  <a:cubicBezTo>
                    <a:pt x="17" y="44"/>
                    <a:pt x="36" y="16"/>
                    <a:pt x="37" y="10"/>
                  </a:cubicBezTo>
                  <a:cubicBezTo>
                    <a:pt x="39" y="4"/>
                    <a:pt x="35" y="0"/>
                    <a:pt x="30" y="0"/>
                  </a:cubicBezTo>
                  <a:cubicBezTo>
                    <a:pt x="26" y="0"/>
                    <a:pt x="18" y="0"/>
                    <a:pt x="12" y="5"/>
                  </a:cubicBezTo>
                  <a:cubicBezTo>
                    <a:pt x="6" y="11"/>
                    <a:pt x="2" y="36"/>
                    <a:pt x="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4" name="Freeform 63"/>
            <p:cNvSpPr>
              <a:spLocks/>
            </p:cNvSpPr>
            <p:nvPr userDrawn="1"/>
          </p:nvSpPr>
          <p:spPr bwMode="auto">
            <a:xfrm>
              <a:off x="920750" y="1117601"/>
              <a:ext cx="192088" cy="417513"/>
            </a:xfrm>
            <a:custGeom>
              <a:avLst/>
              <a:gdLst>
                <a:gd name="T0" fmla="*/ 24 w 47"/>
                <a:gd name="T1" fmla="*/ 86 h 102"/>
                <a:gd name="T2" fmla="*/ 15 w 47"/>
                <a:gd name="T3" fmla="*/ 102 h 102"/>
                <a:gd name="T4" fmla="*/ 44 w 47"/>
                <a:gd name="T5" fmla="*/ 80 h 102"/>
                <a:gd name="T6" fmla="*/ 37 w 47"/>
                <a:gd name="T7" fmla="*/ 48 h 102"/>
                <a:gd name="T8" fmla="*/ 18 w 47"/>
                <a:gd name="T9" fmla="*/ 15 h 102"/>
                <a:gd name="T10" fmla="*/ 15 w 47"/>
                <a:gd name="T11" fmla="*/ 0 h 102"/>
                <a:gd name="T12" fmla="*/ 0 w 47"/>
                <a:gd name="T13" fmla="*/ 23 h 102"/>
                <a:gd name="T14" fmla="*/ 14 w 47"/>
                <a:gd name="T15" fmla="*/ 57 h 102"/>
                <a:gd name="T16" fmla="*/ 24 w 47"/>
                <a:gd name="T17" fmla="*/ 8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02">
                  <a:moveTo>
                    <a:pt x="24" y="86"/>
                  </a:moveTo>
                  <a:cubicBezTo>
                    <a:pt x="24" y="92"/>
                    <a:pt x="20" y="97"/>
                    <a:pt x="15" y="102"/>
                  </a:cubicBezTo>
                  <a:cubicBezTo>
                    <a:pt x="15" y="102"/>
                    <a:pt x="41" y="96"/>
                    <a:pt x="44" y="80"/>
                  </a:cubicBezTo>
                  <a:cubicBezTo>
                    <a:pt x="47" y="66"/>
                    <a:pt x="41" y="56"/>
                    <a:pt x="37" y="48"/>
                  </a:cubicBezTo>
                  <a:cubicBezTo>
                    <a:pt x="33" y="40"/>
                    <a:pt x="21" y="23"/>
                    <a:pt x="18" y="15"/>
                  </a:cubicBezTo>
                  <a:cubicBezTo>
                    <a:pt x="15" y="9"/>
                    <a:pt x="14" y="3"/>
                    <a:pt x="15" y="0"/>
                  </a:cubicBezTo>
                  <a:cubicBezTo>
                    <a:pt x="7" y="8"/>
                    <a:pt x="0" y="16"/>
                    <a:pt x="0" y="23"/>
                  </a:cubicBezTo>
                  <a:cubicBezTo>
                    <a:pt x="0" y="31"/>
                    <a:pt x="9" y="50"/>
                    <a:pt x="14" y="57"/>
                  </a:cubicBezTo>
                  <a:cubicBezTo>
                    <a:pt x="18" y="65"/>
                    <a:pt x="25" y="74"/>
                    <a:pt x="24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5" name="Freeform 64"/>
            <p:cNvSpPr>
              <a:spLocks/>
            </p:cNvSpPr>
            <p:nvPr userDrawn="1"/>
          </p:nvSpPr>
          <p:spPr bwMode="auto">
            <a:xfrm>
              <a:off x="1247775" y="4546601"/>
              <a:ext cx="801688" cy="1071563"/>
            </a:xfrm>
            <a:custGeom>
              <a:avLst/>
              <a:gdLst>
                <a:gd name="T0" fmla="*/ 165 w 197"/>
                <a:gd name="T1" fmla="*/ 0 h 262"/>
                <a:gd name="T2" fmla="*/ 133 w 197"/>
                <a:gd name="T3" fmla="*/ 48 h 262"/>
                <a:gd name="T4" fmla="*/ 79 w 197"/>
                <a:gd name="T5" fmla="*/ 74 h 262"/>
                <a:gd name="T6" fmla="*/ 114 w 197"/>
                <a:gd name="T7" fmla="*/ 90 h 262"/>
                <a:gd name="T8" fmla="*/ 144 w 197"/>
                <a:gd name="T9" fmla="*/ 159 h 262"/>
                <a:gd name="T10" fmla="*/ 75 w 197"/>
                <a:gd name="T11" fmla="*/ 115 h 262"/>
                <a:gd name="T12" fmla="*/ 0 w 197"/>
                <a:gd name="T13" fmla="*/ 172 h 262"/>
                <a:gd name="T14" fmla="*/ 15 w 197"/>
                <a:gd name="T15" fmla="*/ 204 h 262"/>
                <a:gd name="T16" fmla="*/ 14 w 197"/>
                <a:gd name="T17" fmla="*/ 192 h 262"/>
                <a:gd name="T18" fmla="*/ 75 w 197"/>
                <a:gd name="T19" fmla="*/ 132 h 262"/>
                <a:gd name="T20" fmla="*/ 136 w 197"/>
                <a:gd name="T21" fmla="*/ 192 h 262"/>
                <a:gd name="T22" fmla="*/ 117 w 197"/>
                <a:gd name="T23" fmla="*/ 236 h 262"/>
                <a:gd name="T24" fmla="*/ 115 w 197"/>
                <a:gd name="T25" fmla="*/ 238 h 262"/>
                <a:gd name="T26" fmla="*/ 77 w 197"/>
                <a:gd name="T27" fmla="*/ 246 h 262"/>
                <a:gd name="T28" fmla="*/ 66 w 197"/>
                <a:gd name="T29" fmla="*/ 254 h 262"/>
                <a:gd name="T30" fmla="*/ 76 w 197"/>
                <a:gd name="T31" fmla="*/ 262 h 262"/>
                <a:gd name="T32" fmla="*/ 129 w 197"/>
                <a:gd name="T33" fmla="*/ 261 h 262"/>
                <a:gd name="T34" fmla="*/ 139 w 197"/>
                <a:gd name="T35" fmla="*/ 239 h 262"/>
                <a:gd name="T36" fmla="*/ 190 w 197"/>
                <a:gd name="T37" fmla="*/ 149 h 262"/>
                <a:gd name="T38" fmla="*/ 169 w 197"/>
                <a:gd name="T39" fmla="*/ 45 h 262"/>
                <a:gd name="T40" fmla="*/ 165 w 197"/>
                <a:gd name="T4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262">
                  <a:moveTo>
                    <a:pt x="165" y="0"/>
                  </a:moveTo>
                  <a:cubicBezTo>
                    <a:pt x="164" y="13"/>
                    <a:pt x="154" y="29"/>
                    <a:pt x="133" y="48"/>
                  </a:cubicBezTo>
                  <a:cubicBezTo>
                    <a:pt x="112" y="67"/>
                    <a:pt x="93" y="76"/>
                    <a:pt x="79" y="74"/>
                  </a:cubicBezTo>
                  <a:cubicBezTo>
                    <a:pt x="79" y="74"/>
                    <a:pt x="101" y="78"/>
                    <a:pt x="114" y="90"/>
                  </a:cubicBezTo>
                  <a:cubicBezTo>
                    <a:pt x="124" y="100"/>
                    <a:pt x="140" y="128"/>
                    <a:pt x="144" y="159"/>
                  </a:cubicBezTo>
                  <a:cubicBezTo>
                    <a:pt x="132" y="133"/>
                    <a:pt x="105" y="115"/>
                    <a:pt x="75" y="115"/>
                  </a:cubicBezTo>
                  <a:cubicBezTo>
                    <a:pt x="39" y="115"/>
                    <a:pt x="9" y="139"/>
                    <a:pt x="0" y="172"/>
                  </a:cubicBezTo>
                  <a:cubicBezTo>
                    <a:pt x="2" y="176"/>
                    <a:pt x="12" y="199"/>
                    <a:pt x="15" y="204"/>
                  </a:cubicBezTo>
                  <a:cubicBezTo>
                    <a:pt x="15" y="204"/>
                    <a:pt x="14" y="197"/>
                    <a:pt x="14" y="192"/>
                  </a:cubicBezTo>
                  <a:cubicBezTo>
                    <a:pt x="14" y="159"/>
                    <a:pt x="41" y="132"/>
                    <a:pt x="75" y="132"/>
                  </a:cubicBezTo>
                  <a:cubicBezTo>
                    <a:pt x="108" y="132"/>
                    <a:pt x="136" y="159"/>
                    <a:pt x="136" y="192"/>
                  </a:cubicBezTo>
                  <a:cubicBezTo>
                    <a:pt x="136" y="210"/>
                    <a:pt x="129" y="226"/>
                    <a:pt x="117" y="236"/>
                  </a:cubicBezTo>
                  <a:cubicBezTo>
                    <a:pt x="116" y="237"/>
                    <a:pt x="116" y="237"/>
                    <a:pt x="115" y="238"/>
                  </a:cubicBezTo>
                  <a:cubicBezTo>
                    <a:pt x="103" y="247"/>
                    <a:pt x="82" y="246"/>
                    <a:pt x="77" y="246"/>
                  </a:cubicBezTo>
                  <a:cubicBezTo>
                    <a:pt x="72" y="246"/>
                    <a:pt x="66" y="248"/>
                    <a:pt x="66" y="254"/>
                  </a:cubicBezTo>
                  <a:cubicBezTo>
                    <a:pt x="65" y="261"/>
                    <a:pt x="76" y="262"/>
                    <a:pt x="76" y="262"/>
                  </a:cubicBezTo>
                  <a:cubicBezTo>
                    <a:pt x="86" y="261"/>
                    <a:pt x="129" y="261"/>
                    <a:pt x="129" y="261"/>
                  </a:cubicBezTo>
                  <a:cubicBezTo>
                    <a:pt x="130" y="256"/>
                    <a:pt x="132" y="246"/>
                    <a:pt x="139" y="239"/>
                  </a:cubicBezTo>
                  <a:cubicBezTo>
                    <a:pt x="168" y="210"/>
                    <a:pt x="186" y="174"/>
                    <a:pt x="190" y="149"/>
                  </a:cubicBezTo>
                  <a:cubicBezTo>
                    <a:pt x="197" y="105"/>
                    <a:pt x="177" y="66"/>
                    <a:pt x="169" y="45"/>
                  </a:cubicBezTo>
                  <a:cubicBezTo>
                    <a:pt x="164" y="29"/>
                    <a:pt x="163" y="19"/>
                    <a:pt x="1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6" name="Freeform 65"/>
            <p:cNvSpPr>
              <a:spLocks/>
            </p:cNvSpPr>
            <p:nvPr userDrawn="1"/>
          </p:nvSpPr>
          <p:spPr bwMode="auto">
            <a:xfrm>
              <a:off x="1862138" y="3392488"/>
              <a:ext cx="889000" cy="671513"/>
            </a:xfrm>
            <a:custGeom>
              <a:avLst/>
              <a:gdLst>
                <a:gd name="T0" fmla="*/ 134 w 218"/>
                <a:gd name="T1" fmla="*/ 53 h 164"/>
                <a:gd name="T2" fmla="*/ 5 w 218"/>
                <a:gd name="T3" fmla="*/ 0 h 164"/>
                <a:gd name="T4" fmla="*/ 7 w 218"/>
                <a:gd name="T5" fmla="*/ 4 h 164"/>
                <a:gd name="T6" fmla="*/ 10 w 218"/>
                <a:gd name="T7" fmla="*/ 8 h 164"/>
                <a:gd name="T8" fmla="*/ 90 w 218"/>
                <a:gd name="T9" fmla="*/ 50 h 164"/>
                <a:gd name="T10" fmla="*/ 129 w 218"/>
                <a:gd name="T11" fmla="*/ 93 h 164"/>
                <a:gd name="T12" fmla="*/ 5 w 218"/>
                <a:gd name="T13" fmla="*/ 16 h 164"/>
                <a:gd name="T14" fmla="*/ 0 w 218"/>
                <a:gd name="T15" fmla="*/ 22 h 164"/>
                <a:gd name="T16" fmla="*/ 119 w 218"/>
                <a:gd name="T17" fmla="*/ 127 h 164"/>
                <a:gd name="T18" fmla="*/ 218 w 218"/>
                <a:gd name="T19" fmla="*/ 160 h 164"/>
                <a:gd name="T20" fmla="*/ 134 w 218"/>
                <a:gd name="T21" fmla="*/ 5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64">
                  <a:moveTo>
                    <a:pt x="134" y="53"/>
                  </a:moveTo>
                  <a:cubicBezTo>
                    <a:pt x="108" y="40"/>
                    <a:pt x="27" y="9"/>
                    <a:pt x="5" y="0"/>
                  </a:cubicBezTo>
                  <a:cubicBezTo>
                    <a:pt x="6" y="2"/>
                    <a:pt x="6" y="3"/>
                    <a:pt x="7" y="4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7" y="21"/>
                    <a:pt x="60" y="28"/>
                    <a:pt x="90" y="50"/>
                  </a:cubicBezTo>
                  <a:cubicBezTo>
                    <a:pt x="116" y="68"/>
                    <a:pt x="129" y="93"/>
                    <a:pt x="129" y="93"/>
                  </a:cubicBezTo>
                  <a:cubicBezTo>
                    <a:pt x="65" y="70"/>
                    <a:pt x="5" y="16"/>
                    <a:pt x="5" y="16"/>
                  </a:cubicBezTo>
                  <a:cubicBezTo>
                    <a:pt x="4" y="18"/>
                    <a:pt x="2" y="20"/>
                    <a:pt x="0" y="22"/>
                  </a:cubicBezTo>
                  <a:cubicBezTo>
                    <a:pt x="22" y="38"/>
                    <a:pt x="74" y="90"/>
                    <a:pt x="119" y="127"/>
                  </a:cubicBezTo>
                  <a:cubicBezTo>
                    <a:pt x="164" y="164"/>
                    <a:pt x="218" y="160"/>
                    <a:pt x="218" y="160"/>
                  </a:cubicBezTo>
                  <a:cubicBezTo>
                    <a:pt x="198" y="97"/>
                    <a:pt x="160" y="67"/>
                    <a:pt x="13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7" name="Freeform 66"/>
            <p:cNvSpPr>
              <a:spLocks/>
            </p:cNvSpPr>
            <p:nvPr userDrawn="1"/>
          </p:nvSpPr>
          <p:spPr bwMode="auto">
            <a:xfrm>
              <a:off x="334963" y="6015038"/>
              <a:ext cx="219075" cy="261938"/>
            </a:xfrm>
            <a:custGeom>
              <a:avLst/>
              <a:gdLst>
                <a:gd name="T0" fmla="*/ 36 w 54"/>
                <a:gd name="T1" fmla="*/ 19 h 64"/>
                <a:gd name="T2" fmla="*/ 23 w 54"/>
                <a:gd name="T3" fmla="*/ 0 h 64"/>
                <a:gd name="T4" fmla="*/ 10 w 54"/>
                <a:gd name="T5" fmla="*/ 19 h 64"/>
                <a:gd name="T6" fmla="*/ 18 w 54"/>
                <a:gd name="T7" fmla="*/ 31 h 64"/>
                <a:gd name="T8" fmla="*/ 0 w 54"/>
                <a:gd name="T9" fmla="*/ 43 h 64"/>
                <a:gd name="T10" fmla="*/ 54 w 54"/>
                <a:gd name="T11" fmla="*/ 64 h 64"/>
                <a:gd name="T12" fmla="*/ 54 w 54"/>
                <a:gd name="T13" fmla="*/ 8 h 64"/>
                <a:gd name="T14" fmla="*/ 36 w 54"/>
                <a:gd name="T15" fmla="*/ 1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4">
                  <a:moveTo>
                    <a:pt x="36" y="19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24"/>
                    <a:pt x="16" y="28"/>
                    <a:pt x="18" y="3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8"/>
                    <a:pt x="54" y="8"/>
                    <a:pt x="54" y="8"/>
                  </a:cubicBezTo>
                  <a:lnTo>
                    <a:pt x="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8" name="Freeform 67"/>
            <p:cNvSpPr>
              <a:spLocks/>
            </p:cNvSpPr>
            <p:nvPr userDrawn="1"/>
          </p:nvSpPr>
          <p:spPr bwMode="auto">
            <a:xfrm>
              <a:off x="1973263" y="3032126"/>
              <a:ext cx="1311275" cy="287338"/>
            </a:xfrm>
            <a:custGeom>
              <a:avLst/>
              <a:gdLst>
                <a:gd name="T0" fmla="*/ 54 w 322"/>
                <a:gd name="T1" fmla="*/ 0 h 70"/>
                <a:gd name="T2" fmla="*/ 41 w 322"/>
                <a:gd name="T3" fmla="*/ 8 h 70"/>
                <a:gd name="T4" fmla="*/ 176 w 322"/>
                <a:gd name="T5" fmla="*/ 32 h 70"/>
                <a:gd name="T6" fmla="*/ 26 w 322"/>
                <a:gd name="T7" fmla="*/ 16 h 70"/>
                <a:gd name="T8" fmla="*/ 0 w 322"/>
                <a:gd name="T9" fmla="*/ 23 h 70"/>
                <a:gd name="T10" fmla="*/ 17 w 322"/>
                <a:gd name="T11" fmla="*/ 39 h 70"/>
                <a:gd name="T12" fmla="*/ 188 w 322"/>
                <a:gd name="T13" fmla="*/ 64 h 70"/>
                <a:gd name="T14" fmla="*/ 322 w 322"/>
                <a:gd name="T15" fmla="*/ 54 h 70"/>
                <a:gd name="T16" fmla="*/ 210 w 322"/>
                <a:gd name="T17" fmla="*/ 11 h 70"/>
                <a:gd name="T18" fmla="*/ 54 w 322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70">
                  <a:moveTo>
                    <a:pt x="54" y="0"/>
                  </a:moveTo>
                  <a:cubicBezTo>
                    <a:pt x="53" y="0"/>
                    <a:pt x="49" y="4"/>
                    <a:pt x="41" y="8"/>
                  </a:cubicBezTo>
                  <a:cubicBezTo>
                    <a:pt x="73" y="11"/>
                    <a:pt x="141" y="14"/>
                    <a:pt x="176" y="32"/>
                  </a:cubicBezTo>
                  <a:cubicBezTo>
                    <a:pt x="176" y="32"/>
                    <a:pt x="111" y="41"/>
                    <a:pt x="26" y="16"/>
                  </a:cubicBezTo>
                  <a:cubicBezTo>
                    <a:pt x="18" y="20"/>
                    <a:pt x="11" y="22"/>
                    <a:pt x="0" y="23"/>
                  </a:cubicBezTo>
                  <a:cubicBezTo>
                    <a:pt x="6" y="27"/>
                    <a:pt x="12" y="32"/>
                    <a:pt x="17" y="39"/>
                  </a:cubicBezTo>
                  <a:cubicBezTo>
                    <a:pt x="48" y="48"/>
                    <a:pt x="101" y="58"/>
                    <a:pt x="188" y="64"/>
                  </a:cubicBezTo>
                  <a:cubicBezTo>
                    <a:pt x="276" y="70"/>
                    <a:pt x="322" y="54"/>
                    <a:pt x="322" y="54"/>
                  </a:cubicBezTo>
                  <a:cubicBezTo>
                    <a:pt x="292" y="36"/>
                    <a:pt x="243" y="17"/>
                    <a:pt x="210" y="11"/>
                  </a:cubicBezTo>
                  <a:cubicBezTo>
                    <a:pt x="178" y="4"/>
                    <a:pt x="91" y="5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69" name="Freeform 68"/>
            <p:cNvSpPr>
              <a:spLocks/>
            </p:cNvSpPr>
            <p:nvPr userDrawn="1"/>
          </p:nvSpPr>
          <p:spPr bwMode="auto">
            <a:xfrm>
              <a:off x="1687513" y="3514726"/>
              <a:ext cx="696913" cy="765175"/>
            </a:xfrm>
            <a:custGeom>
              <a:avLst/>
              <a:gdLst>
                <a:gd name="T0" fmla="*/ 31 w 171"/>
                <a:gd name="T1" fmla="*/ 0 h 187"/>
                <a:gd name="T2" fmla="*/ 3 w 171"/>
                <a:gd name="T3" fmla="*/ 4 h 187"/>
                <a:gd name="T4" fmla="*/ 0 w 171"/>
                <a:gd name="T5" fmla="*/ 3 h 187"/>
                <a:gd name="T6" fmla="*/ 7 w 171"/>
                <a:gd name="T7" fmla="*/ 17 h 187"/>
                <a:gd name="T8" fmla="*/ 114 w 171"/>
                <a:gd name="T9" fmla="*/ 110 h 187"/>
                <a:gd name="T10" fmla="*/ 9 w 171"/>
                <a:gd name="T11" fmla="*/ 27 h 187"/>
                <a:gd name="T12" fmla="*/ 7 w 171"/>
                <a:gd name="T13" fmla="*/ 40 h 187"/>
                <a:gd name="T14" fmla="*/ 6 w 171"/>
                <a:gd name="T15" fmla="*/ 43 h 187"/>
                <a:gd name="T16" fmla="*/ 81 w 171"/>
                <a:gd name="T17" fmla="*/ 136 h 187"/>
                <a:gd name="T18" fmla="*/ 171 w 171"/>
                <a:gd name="T19" fmla="*/ 187 h 187"/>
                <a:gd name="T20" fmla="*/ 126 w 171"/>
                <a:gd name="T21" fmla="*/ 83 h 187"/>
                <a:gd name="T22" fmla="*/ 31 w 171"/>
                <a:gd name="T23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1" h="187">
                  <a:moveTo>
                    <a:pt x="31" y="0"/>
                  </a:moveTo>
                  <a:cubicBezTo>
                    <a:pt x="24" y="3"/>
                    <a:pt x="15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4" y="8"/>
                    <a:pt x="6" y="13"/>
                    <a:pt x="7" y="17"/>
                  </a:cubicBezTo>
                  <a:cubicBezTo>
                    <a:pt x="28" y="29"/>
                    <a:pt x="89" y="60"/>
                    <a:pt x="114" y="110"/>
                  </a:cubicBezTo>
                  <a:cubicBezTo>
                    <a:pt x="114" y="110"/>
                    <a:pt x="75" y="98"/>
                    <a:pt x="9" y="27"/>
                  </a:cubicBezTo>
                  <a:cubicBezTo>
                    <a:pt x="9" y="33"/>
                    <a:pt x="8" y="37"/>
                    <a:pt x="7" y="40"/>
                  </a:cubicBezTo>
                  <a:cubicBezTo>
                    <a:pt x="7" y="41"/>
                    <a:pt x="7" y="42"/>
                    <a:pt x="6" y="43"/>
                  </a:cubicBezTo>
                  <a:cubicBezTo>
                    <a:pt x="29" y="66"/>
                    <a:pt x="47" y="88"/>
                    <a:pt x="81" y="136"/>
                  </a:cubicBezTo>
                  <a:cubicBezTo>
                    <a:pt x="116" y="185"/>
                    <a:pt x="171" y="187"/>
                    <a:pt x="171" y="187"/>
                  </a:cubicBezTo>
                  <a:cubicBezTo>
                    <a:pt x="166" y="148"/>
                    <a:pt x="155" y="117"/>
                    <a:pt x="126" y="83"/>
                  </a:cubicBezTo>
                  <a:cubicBezTo>
                    <a:pt x="96" y="50"/>
                    <a:pt x="59" y="2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0" name="Freeform 69"/>
            <p:cNvSpPr>
              <a:spLocks/>
            </p:cNvSpPr>
            <p:nvPr userDrawn="1"/>
          </p:nvSpPr>
          <p:spPr bwMode="auto">
            <a:xfrm>
              <a:off x="2041525" y="2676526"/>
              <a:ext cx="1370013" cy="344488"/>
            </a:xfrm>
            <a:custGeom>
              <a:avLst/>
              <a:gdLst>
                <a:gd name="T0" fmla="*/ 196 w 336"/>
                <a:gd name="T1" fmla="*/ 4 h 84"/>
                <a:gd name="T2" fmla="*/ 0 w 336"/>
                <a:gd name="T3" fmla="*/ 45 h 84"/>
                <a:gd name="T4" fmla="*/ 16 w 336"/>
                <a:gd name="T5" fmla="*/ 53 h 84"/>
                <a:gd name="T6" fmla="*/ 185 w 336"/>
                <a:gd name="T7" fmla="*/ 39 h 84"/>
                <a:gd name="T8" fmla="*/ 27 w 336"/>
                <a:gd name="T9" fmla="*/ 61 h 84"/>
                <a:gd name="T10" fmla="*/ 38 w 336"/>
                <a:gd name="T11" fmla="*/ 74 h 84"/>
                <a:gd name="T12" fmla="*/ 205 w 336"/>
                <a:gd name="T13" fmla="*/ 69 h 84"/>
                <a:gd name="T14" fmla="*/ 336 w 336"/>
                <a:gd name="T15" fmla="*/ 10 h 84"/>
                <a:gd name="T16" fmla="*/ 196 w 336"/>
                <a:gd name="T1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84">
                  <a:moveTo>
                    <a:pt x="196" y="4"/>
                  </a:moveTo>
                  <a:cubicBezTo>
                    <a:pt x="105" y="10"/>
                    <a:pt x="44" y="32"/>
                    <a:pt x="0" y="45"/>
                  </a:cubicBezTo>
                  <a:cubicBezTo>
                    <a:pt x="6" y="48"/>
                    <a:pt x="11" y="50"/>
                    <a:pt x="16" y="53"/>
                  </a:cubicBezTo>
                  <a:cubicBezTo>
                    <a:pt x="115" y="25"/>
                    <a:pt x="185" y="39"/>
                    <a:pt x="185" y="39"/>
                  </a:cubicBezTo>
                  <a:cubicBezTo>
                    <a:pt x="156" y="49"/>
                    <a:pt x="75" y="62"/>
                    <a:pt x="27" y="61"/>
                  </a:cubicBezTo>
                  <a:cubicBezTo>
                    <a:pt x="32" y="66"/>
                    <a:pt x="35" y="70"/>
                    <a:pt x="38" y="74"/>
                  </a:cubicBezTo>
                  <a:cubicBezTo>
                    <a:pt x="79" y="74"/>
                    <a:pt x="136" y="84"/>
                    <a:pt x="205" y="69"/>
                  </a:cubicBezTo>
                  <a:cubicBezTo>
                    <a:pt x="275" y="53"/>
                    <a:pt x="336" y="10"/>
                    <a:pt x="336" y="10"/>
                  </a:cubicBezTo>
                  <a:cubicBezTo>
                    <a:pt x="311" y="4"/>
                    <a:pt x="263" y="0"/>
                    <a:pt x="19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1" name="Freeform 70"/>
            <p:cNvSpPr>
              <a:spLocks/>
            </p:cNvSpPr>
            <p:nvPr userDrawn="1"/>
          </p:nvSpPr>
          <p:spPr bwMode="auto">
            <a:xfrm>
              <a:off x="-4763" y="896938"/>
              <a:ext cx="69850" cy="290513"/>
            </a:xfrm>
            <a:custGeom>
              <a:avLst/>
              <a:gdLst>
                <a:gd name="T0" fmla="*/ 0 w 17"/>
                <a:gd name="T1" fmla="*/ 0 h 71"/>
                <a:gd name="T2" fmla="*/ 0 w 17"/>
                <a:gd name="T3" fmla="*/ 0 h 71"/>
                <a:gd name="T4" fmla="*/ 0 w 17"/>
                <a:gd name="T5" fmla="*/ 71 h 71"/>
                <a:gd name="T6" fmla="*/ 0 w 17"/>
                <a:gd name="T7" fmla="*/ 71 h 71"/>
                <a:gd name="T8" fmla="*/ 17 w 17"/>
                <a:gd name="T9" fmla="*/ 18 h 71"/>
                <a:gd name="T10" fmla="*/ 0 w 17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" y="58"/>
                    <a:pt x="17" y="30"/>
                    <a:pt x="17" y="18"/>
                  </a:cubicBezTo>
                  <a:cubicBezTo>
                    <a:pt x="17" y="8"/>
                    <a:pt x="1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2" name="Freeform 71"/>
            <p:cNvSpPr>
              <a:spLocks/>
            </p:cNvSpPr>
            <p:nvPr userDrawn="1"/>
          </p:nvSpPr>
          <p:spPr bwMode="auto">
            <a:xfrm>
              <a:off x="1287463" y="5708651"/>
              <a:ext cx="207963" cy="150813"/>
            </a:xfrm>
            <a:custGeom>
              <a:avLst/>
              <a:gdLst>
                <a:gd name="T0" fmla="*/ 35 w 51"/>
                <a:gd name="T1" fmla="*/ 14 h 37"/>
                <a:gd name="T2" fmla="*/ 7 w 51"/>
                <a:gd name="T3" fmla="*/ 4 h 37"/>
                <a:gd name="T4" fmla="*/ 16 w 51"/>
                <a:gd name="T5" fmla="*/ 28 h 37"/>
                <a:gd name="T6" fmla="*/ 46 w 51"/>
                <a:gd name="T7" fmla="*/ 37 h 37"/>
                <a:gd name="T8" fmla="*/ 50 w 51"/>
                <a:gd name="T9" fmla="*/ 32 h 37"/>
                <a:gd name="T10" fmla="*/ 35 w 51"/>
                <a:gd name="T11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37">
                  <a:moveTo>
                    <a:pt x="35" y="14"/>
                  </a:moveTo>
                  <a:cubicBezTo>
                    <a:pt x="24" y="2"/>
                    <a:pt x="13" y="0"/>
                    <a:pt x="7" y="4"/>
                  </a:cubicBezTo>
                  <a:cubicBezTo>
                    <a:pt x="0" y="9"/>
                    <a:pt x="6" y="22"/>
                    <a:pt x="16" y="28"/>
                  </a:cubicBezTo>
                  <a:cubicBezTo>
                    <a:pt x="26" y="35"/>
                    <a:pt x="43" y="37"/>
                    <a:pt x="46" y="37"/>
                  </a:cubicBezTo>
                  <a:cubicBezTo>
                    <a:pt x="49" y="37"/>
                    <a:pt x="51" y="34"/>
                    <a:pt x="50" y="32"/>
                  </a:cubicBezTo>
                  <a:cubicBezTo>
                    <a:pt x="48" y="30"/>
                    <a:pt x="38" y="18"/>
                    <a:pt x="3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3" name="Freeform 72"/>
            <p:cNvSpPr>
              <a:spLocks/>
            </p:cNvSpPr>
            <p:nvPr userDrawn="1"/>
          </p:nvSpPr>
          <p:spPr bwMode="auto">
            <a:xfrm>
              <a:off x="696913" y="5581651"/>
              <a:ext cx="587375" cy="158750"/>
            </a:xfrm>
            <a:custGeom>
              <a:avLst/>
              <a:gdLst>
                <a:gd name="T0" fmla="*/ 142 w 144"/>
                <a:gd name="T1" fmla="*/ 22 h 39"/>
                <a:gd name="T2" fmla="*/ 92 w 144"/>
                <a:gd name="T3" fmla="*/ 19 h 39"/>
                <a:gd name="T4" fmla="*/ 10 w 144"/>
                <a:gd name="T5" fmla="*/ 0 h 39"/>
                <a:gd name="T6" fmla="*/ 0 w 144"/>
                <a:gd name="T7" fmla="*/ 14 h 39"/>
                <a:gd name="T8" fmla="*/ 90 w 144"/>
                <a:gd name="T9" fmla="*/ 36 h 39"/>
                <a:gd name="T10" fmla="*/ 140 w 144"/>
                <a:gd name="T11" fmla="*/ 39 h 39"/>
                <a:gd name="T12" fmla="*/ 144 w 144"/>
                <a:gd name="T13" fmla="*/ 31 h 39"/>
                <a:gd name="T14" fmla="*/ 142 w 144"/>
                <a:gd name="T15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39">
                  <a:moveTo>
                    <a:pt x="142" y="22"/>
                  </a:moveTo>
                  <a:cubicBezTo>
                    <a:pt x="126" y="23"/>
                    <a:pt x="109" y="22"/>
                    <a:pt x="92" y="19"/>
                  </a:cubicBezTo>
                  <a:cubicBezTo>
                    <a:pt x="66" y="15"/>
                    <a:pt x="38" y="10"/>
                    <a:pt x="1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1" y="25"/>
                    <a:pt x="61" y="31"/>
                    <a:pt x="90" y="36"/>
                  </a:cubicBezTo>
                  <a:cubicBezTo>
                    <a:pt x="107" y="38"/>
                    <a:pt x="124" y="39"/>
                    <a:pt x="140" y="39"/>
                  </a:cubicBezTo>
                  <a:cubicBezTo>
                    <a:pt x="140" y="35"/>
                    <a:pt x="144" y="31"/>
                    <a:pt x="144" y="31"/>
                  </a:cubicBezTo>
                  <a:cubicBezTo>
                    <a:pt x="142" y="28"/>
                    <a:pt x="142" y="25"/>
                    <a:pt x="14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4" name="Freeform 73"/>
            <p:cNvSpPr>
              <a:spLocks/>
            </p:cNvSpPr>
            <p:nvPr userDrawn="1"/>
          </p:nvSpPr>
          <p:spPr bwMode="auto">
            <a:xfrm>
              <a:off x="1516063" y="5634038"/>
              <a:ext cx="260350" cy="152400"/>
            </a:xfrm>
            <a:custGeom>
              <a:avLst/>
              <a:gdLst>
                <a:gd name="T0" fmla="*/ 38 w 64"/>
                <a:gd name="T1" fmla="*/ 2 h 37"/>
                <a:gd name="T2" fmla="*/ 7 w 64"/>
                <a:gd name="T3" fmla="*/ 1 h 37"/>
                <a:gd name="T4" fmla="*/ 5 w 64"/>
                <a:gd name="T5" fmla="*/ 12 h 37"/>
                <a:gd name="T6" fmla="*/ 39 w 64"/>
                <a:gd name="T7" fmla="*/ 32 h 37"/>
                <a:gd name="T8" fmla="*/ 54 w 64"/>
                <a:gd name="T9" fmla="*/ 31 h 37"/>
                <a:gd name="T10" fmla="*/ 62 w 64"/>
                <a:gd name="T11" fmla="*/ 11 h 37"/>
                <a:gd name="T12" fmla="*/ 38 w 64"/>
                <a:gd name="T13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7">
                  <a:moveTo>
                    <a:pt x="38" y="2"/>
                  </a:moveTo>
                  <a:cubicBezTo>
                    <a:pt x="29" y="0"/>
                    <a:pt x="12" y="0"/>
                    <a:pt x="7" y="1"/>
                  </a:cubicBezTo>
                  <a:cubicBezTo>
                    <a:pt x="0" y="2"/>
                    <a:pt x="1" y="8"/>
                    <a:pt x="5" y="12"/>
                  </a:cubicBezTo>
                  <a:cubicBezTo>
                    <a:pt x="9" y="17"/>
                    <a:pt x="34" y="30"/>
                    <a:pt x="39" y="32"/>
                  </a:cubicBezTo>
                  <a:cubicBezTo>
                    <a:pt x="43" y="34"/>
                    <a:pt x="51" y="37"/>
                    <a:pt x="54" y="31"/>
                  </a:cubicBezTo>
                  <a:cubicBezTo>
                    <a:pt x="60" y="23"/>
                    <a:pt x="64" y="17"/>
                    <a:pt x="62" y="11"/>
                  </a:cubicBezTo>
                  <a:cubicBezTo>
                    <a:pt x="61" y="5"/>
                    <a:pt x="49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5" name="Freeform 74"/>
            <p:cNvSpPr>
              <a:spLocks/>
            </p:cNvSpPr>
            <p:nvPr userDrawn="1"/>
          </p:nvSpPr>
          <p:spPr bwMode="auto">
            <a:xfrm>
              <a:off x="1316038" y="1454151"/>
              <a:ext cx="134938" cy="122238"/>
            </a:xfrm>
            <a:custGeom>
              <a:avLst/>
              <a:gdLst>
                <a:gd name="T0" fmla="*/ 2 w 33"/>
                <a:gd name="T1" fmla="*/ 20 h 30"/>
                <a:gd name="T2" fmla="*/ 2 w 33"/>
                <a:gd name="T3" fmla="*/ 29 h 30"/>
                <a:gd name="T4" fmla="*/ 33 w 33"/>
                <a:gd name="T5" fmla="*/ 30 h 30"/>
                <a:gd name="T6" fmla="*/ 1 w 33"/>
                <a:gd name="T7" fmla="*/ 0 h 30"/>
                <a:gd name="T8" fmla="*/ 2 w 33"/>
                <a:gd name="T9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0">
                  <a:moveTo>
                    <a:pt x="2" y="20"/>
                  </a:moveTo>
                  <a:cubicBezTo>
                    <a:pt x="2" y="23"/>
                    <a:pt x="2" y="26"/>
                    <a:pt x="2" y="29"/>
                  </a:cubicBezTo>
                  <a:cubicBezTo>
                    <a:pt x="10" y="16"/>
                    <a:pt x="33" y="30"/>
                    <a:pt x="33" y="30"/>
                  </a:cubicBezTo>
                  <a:cubicBezTo>
                    <a:pt x="19" y="7"/>
                    <a:pt x="12" y="4"/>
                    <a:pt x="1" y="0"/>
                  </a:cubicBezTo>
                  <a:cubicBezTo>
                    <a:pt x="0" y="6"/>
                    <a:pt x="0" y="13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6" name="Freeform 75"/>
            <p:cNvSpPr>
              <a:spLocks/>
            </p:cNvSpPr>
            <p:nvPr userDrawn="1"/>
          </p:nvSpPr>
          <p:spPr bwMode="auto">
            <a:xfrm>
              <a:off x="1430338" y="5688013"/>
              <a:ext cx="215900" cy="171450"/>
            </a:xfrm>
            <a:custGeom>
              <a:avLst/>
              <a:gdLst>
                <a:gd name="T0" fmla="*/ 19 w 53"/>
                <a:gd name="T1" fmla="*/ 2 h 42"/>
                <a:gd name="T2" fmla="*/ 3 w 53"/>
                <a:gd name="T3" fmla="*/ 4 h 42"/>
                <a:gd name="T4" fmla="*/ 3 w 53"/>
                <a:gd name="T5" fmla="*/ 13 h 42"/>
                <a:gd name="T6" fmla="*/ 19 w 53"/>
                <a:gd name="T7" fmla="*/ 34 h 42"/>
                <a:gd name="T8" fmla="*/ 34 w 53"/>
                <a:gd name="T9" fmla="*/ 41 h 42"/>
                <a:gd name="T10" fmla="*/ 46 w 53"/>
                <a:gd name="T11" fmla="*/ 38 h 42"/>
                <a:gd name="T12" fmla="*/ 52 w 53"/>
                <a:gd name="T13" fmla="*/ 26 h 42"/>
                <a:gd name="T14" fmla="*/ 19 w 53"/>
                <a:gd name="T1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42">
                  <a:moveTo>
                    <a:pt x="19" y="2"/>
                  </a:moveTo>
                  <a:cubicBezTo>
                    <a:pt x="12" y="0"/>
                    <a:pt x="5" y="2"/>
                    <a:pt x="3" y="4"/>
                  </a:cubicBezTo>
                  <a:cubicBezTo>
                    <a:pt x="0" y="6"/>
                    <a:pt x="1" y="10"/>
                    <a:pt x="3" y="13"/>
                  </a:cubicBezTo>
                  <a:cubicBezTo>
                    <a:pt x="4" y="17"/>
                    <a:pt x="16" y="30"/>
                    <a:pt x="19" y="34"/>
                  </a:cubicBezTo>
                  <a:cubicBezTo>
                    <a:pt x="22" y="38"/>
                    <a:pt x="28" y="42"/>
                    <a:pt x="34" y="41"/>
                  </a:cubicBezTo>
                  <a:cubicBezTo>
                    <a:pt x="38" y="41"/>
                    <a:pt x="43" y="40"/>
                    <a:pt x="46" y="38"/>
                  </a:cubicBezTo>
                  <a:cubicBezTo>
                    <a:pt x="50" y="37"/>
                    <a:pt x="53" y="33"/>
                    <a:pt x="52" y="26"/>
                  </a:cubicBezTo>
                  <a:cubicBezTo>
                    <a:pt x="50" y="19"/>
                    <a:pt x="26" y="5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7" name="Freeform 76"/>
            <p:cNvSpPr>
              <a:spLocks/>
            </p:cNvSpPr>
            <p:nvPr userDrawn="1"/>
          </p:nvSpPr>
          <p:spPr bwMode="auto">
            <a:xfrm>
              <a:off x="1955800" y="3254376"/>
              <a:ext cx="1089025" cy="522288"/>
            </a:xfrm>
            <a:custGeom>
              <a:avLst/>
              <a:gdLst>
                <a:gd name="T0" fmla="*/ 152 w 267"/>
                <a:gd name="T1" fmla="*/ 22 h 128"/>
                <a:gd name="T2" fmla="*/ 30 w 267"/>
                <a:gd name="T3" fmla="*/ 0 h 128"/>
                <a:gd name="T4" fmla="*/ 33 w 267"/>
                <a:gd name="T5" fmla="*/ 6 h 128"/>
                <a:gd name="T6" fmla="*/ 110 w 267"/>
                <a:gd name="T7" fmla="*/ 32 h 128"/>
                <a:gd name="T8" fmla="*/ 157 w 267"/>
                <a:gd name="T9" fmla="*/ 59 h 128"/>
                <a:gd name="T10" fmla="*/ 28 w 267"/>
                <a:gd name="T11" fmla="*/ 23 h 128"/>
                <a:gd name="T12" fmla="*/ 0 w 267"/>
                <a:gd name="T13" fmla="*/ 32 h 128"/>
                <a:gd name="T14" fmla="*/ 133 w 267"/>
                <a:gd name="T15" fmla="*/ 86 h 128"/>
                <a:gd name="T16" fmla="*/ 267 w 267"/>
                <a:gd name="T17" fmla="*/ 113 h 128"/>
                <a:gd name="T18" fmla="*/ 152 w 267"/>
                <a:gd name="T19" fmla="*/ 2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7" h="128">
                  <a:moveTo>
                    <a:pt x="152" y="22"/>
                  </a:moveTo>
                  <a:cubicBezTo>
                    <a:pt x="123" y="13"/>
                    <a:pt x="56" y="5"/>
                    <a:pt x="30" y="0"/>
                  </a:cubicBezTo>
                  <a:cubicBezTo>
                    <a:pt x="31" y="2"/>
                    <a:pt x="32" y="4"/>
                    <a:pt x="33" y="6"/>
                  </a:cubicBezTo>
                  <a:cubicBezTo>
                    <a:pt x="54" y="11"/>
                    <a:pt x="83" y="21"/>
                    <a:pt x="110" y="32"/>
                  </a:cubicBezTo>
                  <a:cubicBezTo>
                    <a:pt x="134" y="42"/>
                    <a:pt x="157" y="59"/>
                    <a:pt x="157" y="59"/>
                  </a:cubicBezTo>
                  <a:cubicBezTo>
                    <a:pt x="110" y="58"/>
                    <a:pt x="63" y="39"/>
                    <a:pt x="28" y="23"/>
                  </a:cubicBezTo>
                  <a:cubicBezTo>
                    <a:pt x="23" y="26"/>
                    <a:pt x="14" y="31"/>
                    <a:pt x="0" y="32"/>
                  </a:cubicBezTo>
                  <a:cubicBezTo>
                    <a:pt x="17" y="36"/>
                    <a:pt x="45" y="45"/>
                    <a:pt x="133" y="86"/>
                  </a:cubicBezTo>
                  <a:cubicBezTo>
                    <a:pt x="221" y="128"/>
                    <a:pt x="267" y="113"/>
                    <a:pt x="267" y="113"/>
                  </a:cubicBezTo>
                  <a:cubicBezTo>
                    <a:pt x="236" y="53"/>
                    <a:pt x="182" y="31"/>
                    <a:pt x="15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8" name="Freeform 77"/>
            <p:cNvSpPr>
              <a:spLocks/>
            </p:cNvSpPr>
            <p:nvPr userDrawn="1"/>
          </p:nvSpPr>
          <p:spPr bwMode="auto">
            <a:xfrm>
              <a:off x="1035050" y="3892551"/>
              <a:ext cx="228600" cy="600075"/>
            </a:xfrm>
            <a:custGeom>
              <a:avLst/>
              <a:gdLst>
                <a:gd name="T0" fmla="*/ 30 w 56"/>
                <a:gd name="T1" fmla="*/ 21 h 147"/>
                <a:gd name="T2" fmla="*/ 25 w 56"/>
                <a:gd name="T3" fmla="*/ 93 h 147"/>
                <a:gd name="T4" fmla="*/ 15 w 56"/>
                <a:gd name="T5" fmla="*/ 24 h 147"/>
                <a:gd name="T6" fmla="*/ 0 w 56"/>
                <a:gd name="T7" fmla="*/ 6 h 147"/>
                <a:gd name="T8" fmla="*/ 27 w 56"/>
                <a:gd name="T9" fmla="*/ 147 h 147"/>
                <a:gd name="T10" fmla="*/ 45 w 56"/>
                <a:gd name="T11" fmla="*/ 0 h 147"/>
                <a:gd name="T12" fmla="*/ 30 w 56"/>
                <a:gd name="T13" fmla="*/ 2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47">
                  <a:moveTo>
                    <a:pt x="30" y="21"/>
                  </a:moveTo>
                  <a:cubicBezTo>
                    <a:pt x="39" y="82"/>
                    <a:pt x="25" y="93"/>
                    <a:pt x="25" y="93"/>
                  </a:cubicBezTo>
                  <a:cubicBezTo>
                    <a:pt x="10" y="65"/>
                    <a:pt x="15" y="24"/>
                    <a:pt x="15" y="24"/>
                  </a:cubicBezTo>
                  <a:cubicBezTo>
                    <a:pt x="11" y="20"/>
                    <a:pt x="4" y="13"/>
                    <a:pt x="0" y="6"/>
                  </a:cubicBezTo>
                  <a:cubicBezTo>
                    <a:pt x="7" y="133"/>
                    <a:pt x="27" y="147"/>
                    <a:pt x="27" y="147"/>
                  </a:cubicBezTo>
                  <a:cubicBezTo>
                    <a:pt x="56" y="120"/>
                    <a:pt x="47" y="33"/>
                    <a:pt x="45" y="0"/>
                  </a:cubicBezTo>
                  <a:cubicBezTo>
                    <a:pt x="41" y="7"/>
                    <a:pt x="34" y="17"/>
                    <a:pt x="3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79" name="Freeform 78"/>
            <p:cNvSpPr>
              <a:spLocks/>
            </p:cNvSpPr>
            <p:nvPr userDrawn="1"/>
          </p:nvSpPr>
          <p:spPr bwMode="auto">
            <a:xfrm>
              <a:off x="701675" y="4772026"/>
              <a:ext cx="358775" cy="200025"/>
            </a:xfrm>
            <a:custGeom>
              <a:avLst/>
              <a:gdLst>
                <a:gd name="T0" fmla="*/ 26 w 88"/>
                <a:gd name="T1" fmla="*/ 29 h 49"/>
                <a:gd name="T2" fmla="*/ 42 w 88"/>
                <a:gd name="T3" fmla="*/ 34 h 49"/>
                <a:gd name="T4" fmla="*/ 46 w 88"/>
                <a:gd name="T5" fmla="*/ 20 h 49"/>
                <a:gd name="T6" fmla="*/ 82 w 88"/>
                <a:gd name="T7" fmla="*/ 19 h 49"/>
                <a:gd name="T8" fmla="*/ 87 w 88"/>
                <a:gd name="T9" fmla="*/ 13 h 49"/>
                <a:gd name="T10" fmla="*/ 79 w 88"/>
                <a:gd name="T11" fmla="*/ 0 h 49"/>
                <a:gd name="T12" fmla="*/ 24 w 88"/>
                <a:gd name="T13" fmla="*/ 18 h 49"/>
                <a:gd name="T14" fmla="*/ 3 w 88"/>
                <a:gd name="T15" fmla="*/ 34 h 49"/>
                <a:gd name="T16" fmla="*/ 7 w 88"/>
                <a:gd name="T17" fmla="*/ 49 h 49"/>
                <a:gd name="T18" fmla="*/ 26 w 88"/>
                <a:gd name="T19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49">
                  <a:moveTo>
                    <a:pt x="26" y="29"/>
                  </a:moveTo>
                  <a:cubicBezTo>
                    <a:pt x="32" y="28"/>
                    <a:pt x="42" y="34"/>
                    <a:pt x="42" y="34"/>
                  </a:cubicBezTo>
                  <a:cubicBezTo>
                    <a:pt x="42" y="29"/>
                    <a:pt x="40" y="24"/>
                    <a:pt x="46" y="20"/>
                  </a:cubicBezTo>
                  <a:cubicBezTo>
                    <a:pt x="51" y="17"/>
                    <a:pt x="73" y="21"/>
                    <a:pt x="82" y="19"/>
                  </a:cubicBezTo>
                  <a:cubicBezTo>
                    <a:pt x="86" y="18"/>
                    <a:pt x="88" y="16"/>
                    <a:pt x="87" y="13"/>
                  </a:cubicBezTo>
                  <a:cubicBezTo>
                    <a:pt x="84" y="7"/>
                    <a:pt x="79" y="0"/>
                    <a:pt x="79" y="0"/>
                  </a:cubicBezTo>
                  <a:cubicBezTo>
                    <a:pt x="68" y="4"/>
                    <a:pt x="36" y="12"/>
                    <a:pt x="24" y="18"/>
                  </a:cubicBezTo>
                  <a:cubicBezTo>
                    <a:pt x="17" y="21"/>
                    <a:pt x="5" y="28"/>
                    <a:pt x="3" y="34"/>
                  </a:cubicBezTo>
                  <a:cubicBezTo>
                    <a:pt x="0" y="42"/>
                    <a:pt x="4" y="46"/>
                    <a:pt x="7" y="49"/>
                  </a:cubicBezTo>
                  <a:cubicBezTo>
                    <a:pt x="12" y="35"/>
                    <a:pt x="17" y="31"/>
                    <a:pt x="2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0" name="Freeform 79"/>
            <p:cNvSpPr>
              <a:spLocks/>
            </p:cNvSpPr>
            <p:nvPr userDrawn="1"/>
          </p:nvSpPr>
          <p:spPr bwMode="auto">
            <a:xfrm>
              <a:off x="1019175" y="3540126"/>
              <a:ext cx="207963" cy="430213"/>
            </a:xfrm>
            <a:custGeom>
              <a:avLst/>
              <a:gdLst>
                <a:gd name="T0" fmla="*/ 25 w 51"/>
                <a:gd name="T1" fmla="*/ 105 h 105"/>
                <a:gd name="T2" fmla="*/ 45 w 51"/>
                <a:gd name="T3" fmla="*/ 73 h 105"/>
                <a:gd name="T4" fmla="*/ 45 w 51"/>
                <a:gd name="T5" fmla="*/ 23 h 105"/>
                <a:gd name="T6" fmla="*/ 33 w 51"/>
                <a:gd name="T7" fmla="*/ 0 h 105"/>
                <a:gd name="T8" fmla="*/ 23 w 51"/>
                <a:gd name="T9" fmla="*/ 9 h 105"/>
                <a:gd name="T10" fmla="*/ 20 w 51"/>
                <a:gd name="T11" fmla="*/ 10 h 105"/>
                <a:gd name="T12" fmla="*/ 17 w 51"/>
                <a:gd name="T13" fmla="*/ 9 h 105"/>
                <a:gd name="T14" fmla="*/ 9 w 51"/>
                <a:gd name="T15" fmla="*/ 6 h 105"/>
                <a:gd name="T16" fmla="*/ 3 w 51"/>
                <a:gd name="T17" fmla="*/ 28 h 105"/>
                <a:gd name="T18" fmla="*/ 4 w 51"/>
                <a:gd name="T19" fmla="*/ 71 h 105"/>
                <a:gd name="T20" fmla="*/ 25 w 51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05">
                  <a:moveTo>
                    <a:pt x="25" y="105"/>
                  </a:moveTo>
                  <a:cubicBezTo>
                    <a:pt x="25" y="105"/>
                    <a:pt x="40" y="87"/>
                    <a:pt x="45" y="73"/>
                  </a:cubicBezTo>
                  <a:cubicBezTo>
                    <a:pt x="49" y="58"/>
                    <a:pt x="51" y="41"/>
                    <a:pt x="45" y="23"/>
                  </a:cubicBezTo>
                  <a:cubicBezTo>
                    <a:pt x="42" y="14"/>
                    <a:pt x="37" y="5"/>
                    <a:pt x="33" y="0"/>
                  </a:cubicBezTo>
                  <a:cubicBezTo>
                    <a:pt x="28" y="6"/>
                    <a:pt x="24" y="8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4" y="8"/>
                    <a:pt x="11" y="7"/>
                    <a:pt x="9" y="6"/>
                  </a:cubicBezTo>
                  <a:cubicBezTo>
                    <a:pt x="5" y="15"/>
                    <a:pt x="4" y="20"/>
                    <a:pt x="3" y="28"/>
                  </a:cubicBezTo>
                  <a:cubicBezTo>
                    <a:pt x="2" y="39"/>
                    <a:pt x="0" y="56"/>
                    <a:pt x="4" y="71"/>
                  </a:cubicBezTo>
                  <a:cubicBezTo>
                    <a:pt x="9" y="88"/>
                    <a:pt x="19" y="98"/>
                    <a:pt x="25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1" name="Freeform 80"/>
            <p:cNvSpPr>
              <a:spLocks/>
            </p:cNvSpPr>
            <p:nvPr userDrawn="1"/>
          </p:nvSpPr>
          <p:spPr bwMode="auto">
            <a:xfrm>
              <a:off x="1198563" y="3486151"/>
              <a:ext cx="366713" cy="328613"/>
            </a:xfrm>
            <a:custGeom>
              <a:avLst/>
              <a:gdLst>
                <a:gd name="T0" fmla="*/ 23 w 90"/>
                <a:gd name="T1" fmla="*/ 55 h 80"/>
                <a:gd name="T2" fmla="*/ 85 w 90"/>
                <a:gd name="T3" fmla="*/ 76 h 80"/>
                <a:gd name="T4" fmla="*/ 43 w 90"/>
                <a:gd name="T5" fmla="*/ 15 h 80"/>
                <a:gd name="T6" fmla="*/ 5 w 90"/>
                <a:gd name="T7" fmla="*/ 0 h 80"/>
                <a:gd name="T8" fmla="*/ 2 w 90"/>
                <a:gd name="T9" fmla="*/ 24 h 80"/>
                <a:gd name="T10" fmla="*/ 23 w 90"/>
                <a:gd name="T11" fmla="*/ 5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80">
                  <a:moveTo>
                    <a:pt x="23" y="55"/>
                  </a:moveTo>
                  <a:cubicBezTo>
                    <a:pt x="39" y="68"/>
                    <a:pt x="61" y="80"/>
                    <a:pt x="85" y="76"/>
                  </a:cubicBezTo>
                  <a:cubicBezTo>
                    <a:pt x="85" y="76"/>
                    <a:pt x="90" y="59"/>
                    <a:pt x="43" y="15"/>
                  </a:cubicBezTo>
                  <a:cubicBezTo>
                    <a:pt x="27" y="12"/>
                    <a:pt x="14" y="7"/>
                    <a:pt x="5" y="0"/>
                  </a:cubicBezTo>
                  <a:cubicBezTo>
                    <a:pt x="3" y="6"/>
                    <a:pt x="0" y="13"/>
                    <a:pt x="2" y="24"/>
                  </a:cubicBezTo>
                  <a:cubicBezTo>
                    <a:pt x="5" y="35"/>
                    <a:pt x="12" y="47"/>
                    <a:pt x="2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2" name="Freeform 81"/>
            <p:cNvSpPr>
              <a:spLocks/>
            </p:cNvSpPr>
            <p:nvPr userDrawn="1"/>
          </p:nvSpPr>
          <p:spPr bwMode="auto">
            <a:xfrm>
              <a:off x="603250" y="4705351"/>
              <a:ext cx="244475" cy="134938"/>
            </a:xfrm>
            <a:custGeom>
              <a:avLst/>
              <a:gdLst>
                <a:gd name="T0" fmla="*/ 32 w 60"/>
                <a:gd name="T1" fmla="*/ 33 h 33"/>
                <a:gd name="T2" fmla="*/ 60 w 60"/>
                <a:gd name="T3" fmla="*/ 20 h 33"/>
                <a:gd name="T4" fmla="*/ 32 w 60"/>
                <a:gd name="T5" fmla="*/ 5 h 33"/>
                <a:gd name="T6" fmla="*/ 14 w 60"/>
                <a:gd name="T7" fmla="*/ 0 h 33"/>
                <a:gd name="T8" fmla="*/ 0 w 60"/>
                <a:gd name="T9" fmla="*/ 2 h 33"/>
                <a:gd name="T10" fmla="*/ 24 w 60"/>
                <a:gd name="T11" fmla="*/ 25 h 33"/>
                <a:gd name="T12" fmla="*/ 32 w 60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33">
                  <a:moveTo>
                    <a:pt x="32" y="33"/>
                  </a:moveTo>
                  <a:cubicBezTo>
                    <a:pt x="45" y="25"/>
                    <a:pt x="57" y="21"/>
                    <a:pt x="60" y="20"/>
                  </a:cubicBezTo>
                  <a:cubicBezTo>
                    <a:pt x="49" y="13"/>
                    <a:pt x="39" y="8"/>
                    <a:pt x="32" y="5"/>
                  </a:cubicBezTo>
                  <a:cubicBezTo>
                    <a:pt x="24" y="2"/>
                    <a:pt x="14" y="0"/>
                    <a:pt x="14" y="0"/>
                  </a:cubicBezTo>
                  <a:cubicBezTo>
                    <a:pt x="9" y="1"/>
                    <a:pt x="0" y="2"/>
                    <a:pt x="0" y="2"/>
                  </a:cubicBezTo>
                  <a:cubicBezTo>
                    <a:pt x="10" y="4"/>
                    <a:pt x="22" y="21"/>
                    <a:pt x="24" y="25"/>
                  </a:cubicBezTo>
                  <a:cubicBezTo>
                    <a:pt x="27" y="30"/>
                    <a:pt x="32" y="33"/>
                    <a:pt x="3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3" name="Freeform 82"/>
            <p:cNvSpPr>
              <a:spLocks/>
            </p:cNvSpPr>
            <p:nvPr userDrawn="1"/>
          </p:nvSpPr>
          <p:spPr bwMode="auto">
            <a:xfrm>
              <a:off x="15875" y="5597526"/>
              <a:ext cx="322263" cy="352425"/>
            </a:xfrm>
            <a:custGeom>
              <a:avLst/>
              <a:gdLst>
                <a:gd name="T0" fmla="*/ 36 w 79"/>
                <a:gd name="T1" fmla="*/ 41 h 86"/>
                <a:gd name="T2" fmla="*/ 65 w 79"/>
                <a:gd name="T3" fmla="*/ 86 h 86"/>
                <a:gd name="T4" fmla="*/ 79 w 79"/>
                <a:gd name="T5" fmla="*/ 68 h 86"/>
                <a:gd name="T6" fmla="*/ 44 w 79"/>
                <a:gd name="T7" fmla="*/ 15 h 86"/>
                <a:gd name="T8" fmla="*/ 34 w 79"/>
                <a:gd name="T9" fmla="*/ 0 h 86"/>
                <a:gd name="T10" fmla="*/ 0 w 79"/>
                <a:gd name="T11" fmla="*/ 61 h 86"/>
                <a:gd name="T12" fmla="*/ 12 w 79"/>
                <a:gd name="T13" fmla="*/ 84 h 86"/>
                <a:gd name="T14" fmla="*/ 36 w 79"/>
                <a:gd name="T15" fmla="*/ 4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86">
                  <a:moveTo>
                    <a:pt x="36" y="41"/>
                  </a:moveTo>
                  <a:cubicBezTo>
                    <a:pt x="42" y="51"/>
                    <a:pt x="54" y="68"/>
                    <a:pt x="65" y="86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22" y="66"/>
                    <a:pt x="31" y="50"/>
                    <a:pt x="3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4" name="Freeform 83"/>
            <p:cNvSpPr>
              <a:spLocks/>
            </p:cNvSpPr>
            <p:nvPr userDrawn="1"/>
          </p:nvSpPr>
          <p:spPr bwMode="auto">
            <a:xfrm>
              <a:off x="-4763" y="5470526"/>
              <a:ext cx="103188" cy="147638"/>
            </a:xfrm>
            <a:custGeom>
              <a:avLst/>
              <a:gdLst>
                <a:gd name="T0" fmla="*/ 0 w 25"/>
                <a:gd name="T1" fmla="*/ 36 h 36"/>
                <a:gd name="T2" fmla="*/ 25 w 25"/>
                <a:gd name="T3" fmla="*/ 0 h 36"/>
                <a:gd name="T4" fmla="*/ 0 w 25"/>
                <a:gd name="T5" fmla="*/ 6 h 36"/>
                <a:gd name="T6" fmla="*/ 0 w 25"/>
                <a:gd name="T7" fmla="*/ 6 h 36"/>
                <a:gd name="T8" fmla="*/ 0 w 25"/>
                <a:gd name="T9" fmla="*/ 36 h 36"/>
                <a:gd name="T10" fmla="*/ 0 w 25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6">
                  <a:moveTo>
                    <a:pt x="0" y="36"/>
                  </a:moveTo>
                  <a:cubicBezTo>
                    <a:pt x="10" y="29"/>
                    <a:pt x="20" y="11"/>
                    <a:pt x="25" y="0"/>
                  </a:cubicBezTo>
                  <a:cubicBezTo>
                    <a:pt x="20" y="3"/>
                    <a:pt x="1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5" name="Freeform 84"/>
            <p:cNvSpPr>
              <a:spLocks/>
            </p:cNvSpPr>
            <p:nvPr userDrawn="1"/>
          </p:nvSpPr>
          <p:spPr bwMode="auto">
            <a:xfrm>
              <a:off x="444500" y="4702176"/>
              <a:ext cx="257175" cy="327025"/>
            </a:xfrm>
            <a:custGeom>
              <a:avLst/>
              <a:gdLst>
                <a:gd name="T0" fmla="*/ 49 w 63"/>
                <a:gd name="T1" fmla="*/ 70 h 80"/>
                <a:gd name="T2" fmla="*/ 60 w 63"/>
                <a:gd name="T3" fmla="*/ 43 h 80"/>
                <a:gd name="T4" fmla="*/ 28 w 63"/>
                <a:gd name="T5" fmla="*/ 3 h 80"/>
                <a:gd name="T6" fmla="*/ 15 w 63"/>
                <a:gd name="T7" fmla="*/ 0 h 80"/>
                <a:gd name="T8" fmla="*/ 0 w 63"/>
                <a:gd name="T9" fmla="*/ 11 h 80"/>
                <a:gd name="T10" fmla="*/ 30 w 63"/>
                <a:gd name="T11" fmla="*/ 20 h 80"/>
                <a:gd name="T12" fmla="*/ 40 w 63"/>
                <a:gd name="T13" fmla="*/ 50 h 80"/>
                <a:gd name="T14" fmla="*/ 12 w 63"/>
                <a:gd name="T15" fmla="*/ 54 h 80"/>
                <a:gd name="T16" fmla="*/ 49 w 63"/>
                <a:gd name="T17" fmla="*/ 7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80">
                  <a:moveTo>
                    <a:pt x="49" y="70"/>
                  </a:moveTo>
                  <a:cubicBezTo>
                    <a:pt x="54" y="68"/>
                    <a:pt x="63" y="60"/>
                    <a:pt x="60" y="43"/>
                  </a:cubicBezTo>
                  <a:cubicBezTo>
                    <a:pt x="56" y="23"/>
                    <a:pt x="28" y="3"/>
                    <a:pt x="28" y="3"/>
                  </a:cubicBezTo>
                  <a:cubicBezTo>
                    <a:pt x="20" y="3"/>
                    <a:pt x="17" y="1"/>
                    <a:pt x="15" y="0"/>
                  </a:cubicBezTo>
                  <a:cubicBezTo>
                    <a:pt x="7" y="5"/>
                    <a:pt x="0" y="11"/>
                    <a:pt x="0" y="11"/>
                  </a:cubicBezTo>
                  <a:cubicBezTo>
                    <a:pt x="8" y="10"/>
                    <a:pt x="23" y="14"/>
                    <a:pt x="30" y="20"/>
                  </a:cubicBezTo>
                  <a:cubicBezTo>
                    <a:pt x="37" y="24"/>
                    <a:pt x="46" y="40"/>
                    <a:pt x="40" y="50"/>
                  </a:cubicBezTo>
                  <a:cubicBezTo>
                    <a:pt x="34" y="61"/>
                    <a:pt x="12" y="54"/>
                    <a:pt x="12" y="54"/>
                  </a:cubicBezTo>
                  <a:cubicBezTo>
                    <a:pt x="25" y="80"/>
                    <a:pt x="45" y="72"/>
                    <a:pt x="4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6" name="Freeform 85"/>
            <p:cNvSpPr>
              <a:spLocks/>
            </p:cNvSpPr>
            <p:nvPr userDrawn="1"/>
          </p:nvSpPr>
          <p:spPr bwMode="auto">
            <a:xfrm>
              <a:off x="668338" y="2066926"/>
              <a:ext cx="1039813" cy="1489075"/>
            </a:xfrm>
            <a:custGeom>
              <a:avLst/>
              <a:gdLst>
                <a:gd name="T0" fmla="*/ 125 w 255"/>
                <a:gd name="T1" fmla="*/ 113 h 364"/>
                <a:gd name="T2" fmla="*/ 106 w 255"/>
                <a:gd name="T3" fmla="*/ 174 h 364"/>
                <a:gd name="T4" fmla="*/ 128 w 255"/>
                <a:gd name="T5" fmla="*/ 262 h 364"/>
                <a:gd name="T6" fmla="*/ 23 w 255"/>
                <a:gd name="T7" fmla="*/ 271 h 364"/>
                <a:gd name="T8" fmla="*/ 0 w 255"/>
                <a:gd name="T9" fmla="*/ 313 h 364"/>
                <a:gd name="T10" fmla="*/ 30 w 255"/>
                <a:gd name="T11" fmla="*/ 320 h 364"/>
                <a:gd name="T12" fmla="*/ 33 w 255"/>
                <a:gd name="T13" fmla="*/ 364 h 364"/>
                <a:gd name="T14" fmla="*/ 73 w 255"/>
                <a:gd name="T15" fmla="*/ 334 h 364"/>
                <a:gd name="T16" fmla="*/ 105 w 255"/>
                <a:gd name="T17" fmla="*/ 361 h 364"/>
                <a:gd name="T18" fmla="*/ 120 w 255"/>
                <a:gd name="T19" fmla="*/ 315 h 364"/>
                <a:gd name="T20" fmla="*/ 174 w 255"/>
                <a:gd name="T21" fmla="*/ 353 h 364"/>
                <a:gd name="T22" fmla="*/ 167 w 255"/>
                <a:gd name="T23" fmla="*/ 283 h 364"/>
                <a:gd name="T24" fmla="*/ 229 w 255"/>
                <a:gd name="T25" fmla="*/ 294 h 364"/>
                <a:gd name="T26" fmla="*/ 199 w 255"/>
                <a:gd name="T27" fmla="*/ 245 h 364"/>
                <a:gd name="T28" fmla="*/ 255 w 255"/>
                <a:gd name="T29" fmla="*/ 209 h 364"/>
                <a:gd name="T30" fmla="*/ 196 w 255"/>
                <a:gd name="T31" fmla="*/ 192 h 364"/>
                <a:gd name="T32" fmla="*/ 243 w 255"/>
                <a:gd name="T33" fmla="*/ 137 h 364"/>
                <a:gd name="T34" fmla="*/ 171 w 255"/>
                <a:gd name="T35" fmla="*/ 148 h 364"/>
                <a:gd name="T36" fmla="*/ 197 w 255"/>
                <a:gd name="T37" fmla="*/ 118 h 364"/>
                <a:gd name="T38" fmla="*/ 231 w 255"/>
                <a:gd name="T39" fmla="*/ 0 h 364"/>
                <a:gd name="T40" fmla="*/ 125 w 255"/>
                <a:gd name="T41" fmla="*/ 11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5" h="364">
                  <a:moveTo>
                    <a:pt x="125" y="113"/>
                  </a:moveTo>
                  <a:cubicBezTo>
                    <a:pt x="110" y="123"/>
                    <a:pt x="94" y="144"/>
                    <a:pt x="106" y="174"/>
                  </a:cubicBezTo>
                  <a:cubicBezTo>
                    <a:pt x="119" y="203"/>
                    <a:pt x="142" y="246"/>
                    <a:pt x="128" y="262"/>
                  </a:cubicBezTo>
                  <a:cubicBezTo>
                    <a:pt x="114" y="279"/>
                    <a:pt x="64" y="287"/>
                    <a:pt x="23" y="271"/>
                  </a:cubicBezTo>
                  <a:cubicBezTo>
                    <a:pt x="23" y="271"/>
                    <a:pt x="15" y="297"/>
                    <a:pt x="0" y="313"/>
                  </a:cubicBezTo>
                  <a:cubicBezTo>
                    <a:pt x="0" y="313"/>
                    <a:pt x="7" y="327"/>
                    <a:pt x="30" y="320"/>
                  </a:cubicBezTo>
                  <a:cubicBezTo>
                    <a:pt x="30" y="320"/>
                    <a:pt x="22" y="341"/>
                    <a:pt x="33" y="364"/>
                  </a:cubicBezTo>
                  <a:cubicBezTo>
                    <a:pt x="33" y="364"/>
                    <a:pt x="61" y="359"/>
                    <a:pt x="73" y="334"/>
                  </a:cubicBezTo>
                  <a:cubicBezTo>
                    <a:pt x="73" y="334"/>
                    <a:pt x="84" y="354"/>
                    <a:pt x="105" y="361"/>
                  </a:cubicBezTo>
                  <a:cubicBezTo>
                    <a:pt x="105" y="361"/>
                    <a:pt x="124" y="352"/>
                    <a:pt x="120" y="315"/>
                  </a:cubicBezTo>
                  <a:cubicBezTo>
                    <a:pt x="120" y="315"/>
                    <a:pt x="133" y="348"/>
                    <a:pt x="174" y="353"/>
                  </a:cubicBezTo>
                  <a:cubicBezTo>
                    <a:pt x="174" y="353"/>
                    <a:pt x="197" y="323"/>
                    <a:pt x="167" y="283"/>
                  </a:cubicBezTo>
                  <a:cubicBezTo>
                    <a:pt x="167" y="283"/>
                    <a:pt x="189" y="303"/>
                    <a:pt x="229" y="294"/>
                  </a:cubicBezTo>
                  <a:cubicBezTo>
                    <a:pt x="229" y="294"/>
                    <a:pt x="235" y="273"/>
                    <a:pt x="199" y="245"/>
                  </a:cubicBezTo>
                  <a:cubicBezTo>
                    <a:pt x="199" y="245"/>
                    <a:pt x="239" y="243"/>
                    <a:pt x="255" y="209"/>
                  </a:cubicBezTo>
                  <a:cubicBezTo>
                    <a:pt x="255" y="209"/>
                    <a:pt x="238" y="188"/>
                    <a:pt x="196" y="192"/>
                  </a:cubicBezTo>
                  <a:cubicBezTo>
                    <a:pt x="196" y="192"/>
                    <a:pt x="235" y="184"/>
                    <a:pt x="243" y="137"/>
                  </a:cubicBezTo>
                  <a:cubicBezTo>
                    <a:pt x="243" y="137"/>
                    <a:pt x="215" y="119"/>
                    <a:pt x="171" y="148"/>
                  </a:cubicBezTo>
                  <a:cubicBezTo>
                    <a:pt x="171" y="148"/>
                    <a:pt x="178" y="133"/>
                    <a:pt x="197" y="118"/>
                  </a:cubicBezTo>
                  <a:cubicBezTo>
                    <a:pt x="216" y="103"/>
                    <a:pt x="239" y="62"/>
                    <a:pt x="231" y="0"/>
                  </a:cubicBezTo>
                  <a:cubicBezTo>
                    <a:pt x="216" y="33"/>
                    <a:pt x="192" y="67"/>
                    <a:pt x="125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7" name="Freeform 86"/>
            <p:cNvSpPr>
              <a:spLocks/>
            </p:cNvSpPr>
            <p:nvPr userDrawn="1"/>
          </p:nvSpPr>
          <p:spPr bwMode="auto">
            <a:xfrm>
              <a:off x="98425" y="5119688"/>
              <a:ext cx="492125" cy="454025"/>
            </a:xfrm>
            <a:custGeom>
              <a:avLst/>
              <a:gdLst>
                <a:gd name="T0" fmla="*/ 121 w 121"/>
                <a:gd name="T1" fmla="*/ 97 h 111"/>
                <a:gd name="T2" fmla="*/ 23 w 121"/>
                <a:gd name="T3" fmla="*/ 5 h 111"/>
                <a:gd name="T4" fmla="*/ 21 w 121"/>
                <a:gd name="T5" fmla="*/ 1 h 111"/>
                <a:gd name="T6" fmla="*/ 0 w 121"/>
                <a:gd name="T7" fmla="*/ 0 h 111"/>
                <a:gd name="T8" fmla="*/ 6 w 121"/>
                <a:gd name="T9" fmla="*/ 10 h 111"/>
                <a:gd name="T10" fmla="*/ 112 w 121"/>
                <a:gd name="T11" fmla="*/ 111 h 111"/>
                <a:gd name="T12" fmla="*/ 121 w 121"/>
                <a:gd name="T13" fmla="*/ 9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11">
                  <a:moveTo>
                    <a:pt x="121" y="97"/>
                  </a:moveTo>
                  <a:cubicBezTo>
                    <a:pt x="87" y="78"/>
                    <a:pt x="53" y="50"/>
                    <a:pt x="23" y="5"/>
                  </a:cubicBezTo>
                  <a:cubicBezTo>
                    <a:pt x="22" y="4"/>
                    <a:pt x="21" y="2"/>
                    <a:pt x="21" y="1"/>
                  </a:cubicBezTo>
                  <a:cubicBezTo>
                    <a:pt x="21" y="1"/>
                    <a:pt x="9" y="4"/>
                    <a:pt x="0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9" y="59"/>
                    <a:pt x="75" y="90"/>
                    <a:pt x="112" y="111"/>
                  </a:cubicBezTo>
                  <a:lnTo>
                    <a:pt x="121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8" name="Freeform 87"/>
            <p:cNvSpPr>
              <a:spLocks/>
            </p:cNvSpPr>
            <p:nvPr userDrawn="1"/>
          </p:nvSpPr>
          <p:spPr bwMode="auto">
            <a:xfrm>
              <a:off x="-4763" y="5073651"/>
              <a:ext cx="412750" cy="482600"/>
            </a:xfrm>
            <a:custGeom>
              <a:avLst/>
              <a:gdLst>
                <a:gd name="T0" fmla="*/ 44 w 101"/>
                <a:gd name="T1" fmla="*/ 63 h 118"/>
                <a:gd name="T2" fmla="*/ 0 w 101"/>
                <a:gd name="T3" fmla="*/ 0 h 118"/>
                <a:gd name="T4" fmla="*/ 0 w 101"/>
                <a:gd name="T5" fmla="*/ 0 h 118"/>
                <a:gd name="T6" fmla="*/ 0 w 101"/>
                <a:gd name="T7" fmla="*/ 1 h 118"/>
                <a:gd name="T8" fmla="*/ 0 w 101"/>
                <a:gd name="T9" fmla="*/ 94 h 118"/>
                <a:gd name="T10" fmla="*/ 0 w 101"/>
                <a:gd name="T11" fmla="*/ 94 h 118"/>
                <a:gd name="T12" fmla="*/ 31 w 101"/>
                <a:gd name="T13" fmla="*/ 84 h 118"/>
                <a:gd name="T14" fmla="*/ 101 w 101"/>
                <a:gd name="T15" fmla="*/ 118 h 118"/>
                <a:gd name="T16" fmla="*/ 44 w 101"/>
                <a:gd name="T17" fmla="*/ 6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18">
                  <a:moveTo>
                    <a:pt x="44" y="63"/>
                  </a:moveTo>
                  <a:cubicBezTo>
                    <a:pt x="32" y="52"/>
                    <a:pt x="4" y="1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4"/>
                    <a:pt x="31" y="84"/>
                    <a:pt x="31" y="84"/>
                  </a:cubicBezTo>
                  <a:cubicBezTo>
                    <a:pt x="56" y="107"/>
                    <a:pt x="101" y="118"/>
                    <a:pt x="101" y="118"/>
                  </a:cubicBezTo>
                  <a:cubicBezTo>
                    <a:pt x="85" y="103"/>
                    <a:pt x="56" y="74"/>
                    <a:pt x="44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89" name="Freeform 88"/>
            <p:cNvSpPr>
              <a:spLocks/>
            </p:cNvSpPr>
            <p:nvPr userDrawn="1"/>
          </p:nvSpPr>
          <p:spPr bwMode="auto">
            <a:xfrm>
              <a:off x="1250950" y="3724276"/>
              <a:ext cx="400050" cy="757238"/>
            </a:xfrm>
            <a:custGeom>
              <a:avLst/>
              <a:gdLst>
                <a:gd name="T0" fmla="*/ 70 w 98"/>
                <a:gd name="T1" fmla="*/ 185 h 185"/>
                <a:gd name="T2" fmla="*/ 36 w 98"/>
                <a:gd name="T3" fmla="*/ 23 h 185"/>
                <a:gd name="T4" fmla="*/ 26 w 98"/>
                <a:gd name="T5" fmla="*/ 18 h 185"/>
                <a:gd name="T6" fmla="*/ 47 w 98"/>
                <a:gd name="T7" fmla="*/ 129 h 185"/>
                <a:gd name="T8" fmla="*/ 15 w 98"/>
                <a:gd name="T9" fmla="*/ 11 h 185"/>
                <a:gd name="T10" fmla="*/ 5 w 98"/>
                <a:gd name="T11" fmla="*/ 4 h 185"/>
                <a:gd name="T12" fmla="*/ 1 w 98"/>
                <a:gd name="T13" fmla="*/ 0 h 185"/>
                <a:gd name="T14" fmla="*/ 0 w 98"/>
                <a:gd name="T15" fmla="*/ 10 h 185"/>
                <a:gd name="T16" fmla="*/ 24 w 98"/>
                <a:gd name="T17" fmla="*/ 145 h 185"/>
                <a:gd name="T18" fmla="*/ 70 w 98"/>
                <a:gd name="T1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185">
                  <a:moveTo>
                    <a:pt x="70" y="185"/>
                  </a:moveTo>
                  <a:cubicBezTo>
                    <a:pt x="98" y="136"/>
                    <a:pt x="65" y="69"/>
                    <a:pt x="36" y="23"/>
                  </a:cubicBezTo>
                  <a:cubicBezTo>
                    <a:pt x="33" y="21"/>
                    <a:pt x="29" y="20"/>
                    <a:pt x="26" y="18"/>
                  </a:cubicBezTo>
                  <a:cubicBezTo>
                    <a:pt x="36" y="54"/>
                    <a:pt x="54" y="96"/>
                    <a:pt x="47" y="129"/>
                  </a:cubicBezTo>
                  <a:cubicBezTo>
                    <a:pt x="22" y="99"/>
                    <a:pt x="15" y="11"/>
                    <a:pt x="15" y="11"/>
                  </a:cubicBezTo>
                  <a:cubicBezTo>
                    <a:pt x="11" y="9"/>
                    <a:pt x="8" y="7"/>
                    <a:pt x="5" y="4"/>
                  </a:cubicBezTo>
                  <a:cubicBezTo>
                    <a:pt x="3" y="3"/>
                    <a:pt x="2" y="2"/>
                    <a:pt x="1" y="0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4" y="63"/>
                    <a:pt x="8" y="118"/>
                    <a:pt x="24" y="145"/>
                  </a:cubicBezTo>
                  <a:cubicBezTo>
                    <a:pt x="41" y="172"/>
                    <a:pt x="70" y="185"/>
                    <a:pt x="70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0" name="Freeform 89"/>
            <p:cNvSpPr>
              <a:spLocks/>
            </p:cNvSpPr>
            <p:nvPr userDrawn="1"/>
          </p:nvSpPr>
          <p:spPr bwMode="auto">
            <a:xfrm>
              <a:off x="1585913" y="2259013"/>
              <a:ext cx="561975" cy="373063"/>
            </a:xfrm>
            <a:custGeom>
              <a:avLst/>
              <a:gdLst>
                <a:gd name="T0" fmla="*/ 100 w 138"/>
                <a:gd name="T1" fmla="*/ 65 h 91"/>
                <a:gd name="T2" fmla="*/ 138 w 138"/>
                <a:gd name="T3" fmla="*/ 0 h 91"/>
                <a:gd name="T4" fmla="*/ 61 w 138"/>
                <a:gd name="T5" fmla="*/ 32 h 91"/>
                <a:gd name="T6" fmla="*/ 0 w 138"/>
                <a:gd name="T7" fmla="*/ 76 h 91"/>
                <a:gd name="T8" fmla="*/ 23 w 138"/>
                <a:gd name="T9" fmla="*/ 83 h 91"/>
                <a:gd name="T10" fmla="*/ 28 w 138"/>
                <a:gd name="T11" fmla="*/ 86 h 91"/>
                <a:gd name="T12" fmla="*/ 100 w 138"/>
                <a:gd name="T13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91">
                  <a:moveTo>
                    <a:pt x="100" y="65"/>
                  </a:moveTo>
                  <a:cubicBezTo>
                    <a:pt x="121" y="46"/>
                    <a:pt x="138" y="0"/>
                    <a:pt x="138" y="0"/>
                  </a:cubicBezTo>
                  <a:cubicBezTo>
                    <a:pt x="119" y="3"/>
                    <a:pt x="83" y="19"/>
                    <a:pt x="61" y="32"/>
                  </a:cubicBezTo>
                  <a:cubicBezTo>
                    <a:pt x="40" y="43"/>
                    <a:pt x="12" y="67"/>
                    <a:pt x="0" y="76"/>
                  </a:cubicBezTo>
                  <a:cubicBezTo>
                    <a:pt x="14" y="77"/>
                    <a:pt x="22" y="82"/>
                    <a:pt x="23" y="83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64" y="91"/>
                    <a:pt x="79" y="84"/>
                    <a:pt x="10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1" name="Freeform 90"/>
            <p:cNvSpPr>
              <a:spLocks/>
            </p:cNvSpPr>
            <p:nvPr userDrawn="1"/>
          </p:nvSpPr>
          <p:spPr bwMode="auto">
            <a:xfrm>
              <a:off x="1589088" y="2627313"/>
              <a:ext cx="485775" cy="241300"/>
            </a:xfrm>
            <a:custGeom>
              <a:avLst/>
              <a:gdLst>
                <a:gd name="T0" fmla="*/ 0 w 119"/>
                <a:gd name="T1" fmla="*/ 48 h 59"/>
                <a:gd name="T2" fmla="*/ 13 w 119"/>
                <a:gd name="T3" fmla="*/ 52 h 59"/>
                <a:gd name="T4" fmla="*/ 76 w 119"/>
                <a:gd name="T5" fmla="*/ 50 h 59"/>
                <a:gd name="T6" fmla="*/ 119 w 119"/>
                <a:gd name="T7" fmla="*/ 11 h 59"/>
                <a:gd name="T8" fmla="*/ 70 w 119"/>
                <a:gd name="T9" fmla="*/ 5 h 59"/>
                <a:gd name="T10" fmla="*/ 25 w 119"/>
                <a:gd name="T11" fmla="*/ 6 h 59"/>
                <a:gd name="T12" fmla="*/ 0 w 119"/>
                <a:gd name="T13" fmla="*/ 4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59">
                  <a:moveTo>
                    <a:pt x="0" y="48"/>
                  </a:moveTo>
                  <a:cubicBezTo>
                    <a:pt x="5" y="49"/>
                    <a:pt x="10" y="50"/>
                    <a:pt x="13" y="52"/>
                  </a:cubicBezTo>
                  <a:cubicBezTo>
                    <a:pt x="28" y="57"/>
                    <a:pt x="41" y="59"/>
                    <a:pt x="76" y="50"/>
                  </a:cubicBezTo>
                  <a:cubicBezTo>
                    <a:pt x="113" y="40"/>
                    <a:pt x="119" y="11"/>
                    <a:pt x="119" y="11"/>
                  </a:cubicBezTo>
                  <a:cubicBezTo>
                    <a:pt x="102" y="0"/>
                    <a:pt x="81" y="1"/>
                    <a:pt x="70" y="5"/>
                  </a:cubicBezTo>
                  <a:cubicBezTo>
                    <a:pt x="60" y="9"/>
                    <a:pt x="35" y="9"/>
                    <a:pt x="25" y="6"/>
                  </a:cubicBezTo>
                  <a:cubicBezTo>
                    <a:pt x="20" y="26"/>
                    <a:pt x="10" y="39"/>
                    <a:pt x="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2" name="Freeform 91"/>
            <p:cNvSpPr>
              <a:spLocks/>
            </p:cNvSpPr>
            <p:nvPr userDrawn="1"/>
          </p:nvSpPr>
          <p:spPr bwMode="auto">
            <a:xfrm>
              <a:off x="2074863" y="1454151"/>
              <a:ext cx="1112838" cy="1027113"/>
            </a:xfrm>
            <a:custGeom>
              <a:avLst/>
              <a:gdLst>
                <a:gd name="T0" fmla="*/ 31 w 273"/>
                <a:gd name="T1" fmla="*/ 187 h 251"/>
                <a:gd name="T2" fmla="*/ 19 w 273"/>
                <a:gd name="T3" fmla="*/ 221 h 251"/>
                <a:gd name="T4" fmla="*/ 115 w 273"/>
                <a:gd name="T5" fmla="*/ 148 h 251"/>
                <a:gd name="T6" fmla="*/ 189 w 273"/>
                <a:gd name="T7" fmla="*/ 104 h 251"/>
                <a:gd name="T8" fmla="*/ 143 w 273"/>
                <a:gd name="T9" fmla="*/ 154 h 251"/>
                <a:gd name="T10" fmla="*/ 75 w 273"/>
                <a:gd name="T11" fmla="*/ 200 h 251"/>
                <a:gd name="T12" fmla="*/ 13 w 273"/>
                <a:gd name="T13" fmla="*/ 232 h 251"/>
                <a:gd name="T14" fmla="*/ 0 w 273"/>
                <a:gd name="T15" fmla="*/ 251 h 251"/>
                <a:gd name="T16" fmla="*/ 240 w 273"/>
                <a:gd name="T17" fmla="*/ 114 h 251"/>
                <a:gd name="T18" fmla="*/ 263 w 273"/>
                <a:gd name="T19" fmla="*/ 0 h 251"/>
                <a:gd name="T20" fmla="*/ 143 w 273"/>
                <a:gd name="T21" fmla="*/ 85 h 251"/>
                <a:gd name="T22" fmla="*/ 31 w 273"/>
                <a:gd name="T23" fmla="*/ 18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51">
                  <a:moveTo>
                    <a:pt x="31" y="187"/>
                  </a:moveTo>
                  <a:cubicBezTo>
                    <a:pt x="19" y="221"/>
                    <a:pt x="19" y="221"/>
                    <a:pt x="19" y="221"/>
                  </a:cubicBezTo>
                  <a:cubicBezTo>
                    <a:pt x="52" y="195"/>
                    <a:pt x="91" y="166"/>
                    <a:pt x="115" y="148"/>
                  </a:cubicBezTo>
                  <a:cubicBezTo>
                    <a:pt x="133" y="134"/>
                    <a:pt x="161" y="114"/>
                    <a:pt x="189" y="104"/>
                  </a:cubicBezTo>
                  <a:cubicBezTo>
                    <a:pt x="189" y="104"/>
                    <a:pt x="163" y="138"/>
                    <a:pt x="143" y="154"/>
                  </a:cubicBezTo>
                  <a:cubicBezTo>
                    <a:pt x="119" y="172"/>
                    <a:pt x="95" y="189"/>
                    <a:pt x="75" y="200"/>
                  </a:cubicBezTo>
                  <a:cubicBezTo>
                    <a:pt x="57" y="209"/>
                    <a:pt x="48" y="215"/>
                    <a:pt x="13" y="232"/>
                  </a:cubicBezTo>
                  <a:cubicBezTo>
                    <a:pt x="10" y="236"/>
                    <a:pt x="3" y="247"/>
                    <a:pt x="0" y="251"/>
                  </a:cubicBezTo>
                  <a:cubicBezTo>
                    <a:pt x="98" y="235"/>
                    <a:pt x="206" y="160"/>
                    <a:pt x="240" y="114"/>
                  </a:cubicBezTo>
                  <a:cubicBezTo>
                    <a:pt x="273" y="68"/>
                    <a:pt x="263" y="0"/>
                    <a:pt x="263" y="0"/>
                  </a:cubicBezTo>
                  <a:cubicBezTo>
                    <a:pt x="231" y="6"/>
                    <a:pt x="161" y="67"/>
                    <a:pt x="143" y="85"/>
                  </a:cubicBezTo>
                  <a:cubicBezTo>
                    <a:pt x="124" y="103"/>
                    <a:pt x="69" y="157"/>
                    <a:pt x="31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3" name="Freeform 92"/>
            <p:cNvSpPr>
              <a:spLocks/>
            </p:cNvSpPr>
            <p:nvPr userDrawn="1"/>
          </p:nvSpPr>
          <p:spPr bwMode="auto">
            <a:xfrm>
              <a:off x="1879600" y="925513"/>
              <a:ext cx="962025" cy="1400175"/>
            </a:xfrm>
            <a:custGeom>
              <a:avLst/>
              <a:gdLst>
                <a:gd name="T0" fmla="*/ 0 w 236"/>
                <a:gd name="T1" fmla="*/ 342 h 342"/>
                <a:gd name="T2" fmla="*/ 25 w 236"/>
                <a:gd name="T3" fmla="*/ 331 h 342"/>
                <a:gd name="T4" fmla="*/ 33 w 236"/>
                <a:gd name="T5" fmla="*/ 327 h 342"/>
                <a:gd name="T6" fmla="*/ 207 w 236"/>
                <a:gd name="T7" fmla="*/ 154 h 342"/>
                <a:gd name="T8" fmla="*/ 216 w 236"/>
                <a:gd name="T9" fmla="*/ 0 h 342"/>
                <a:gd name="T10" fmla="*/ 115 w 236"/>
                <a:gd name="T11" fmla="*/ 112 h 342"/>
                <a:gd name="T12" fmla="*/ 37 w 236"/>
                <a:gd name="T13" fmla="*/ 243 h 342"/>
                <a:gd name="T14" fmla="*/ 37 w 236"/>
                <a:gd name="T15" fmla="*/ 244 h 342"/>
                <a:gd name="T16" fmla="*/ 37 w 236"/>
                <a:gd name="T17" fmla="*/ 259 h 342"/>
                <a:gd name="T18" fmla="*/ 36 w 236"/>
                <a:gd name="T19" fmla="*/ 270 h 342"/>
                <a:gd name="T20" fmla="*/ 116 w 236"/>
                <a:gd name="T21" fmla="*/ 169 h 342"/>
                <a:gd name="T22" fmla="*/ 167 w 236"/>
                <a:gd name="T23" fmla="*/ 121 h 342"/>
                <a:gd name="T24" fmla="*/ 108 w 236"/>
                <a:gd name="T25" fmla="*/ 215 h 342"/>
                <a:gd name="T26" fmla="*/ 36 w 236"/>
                <a:gd name="T27" fmla="*/ 278 h 342"/>
                <a:gd name="T28" fmla="*/ 33 w 236"/>
                <a:gd name="T29" fmla="*/ 287 h 342"/>
                <a:gd name="T30" fmla="*/ 24 w 236"/>
                <a:gd name="T31" fmla="*/ 311 h 342"/>
                <a:gd name="T32" fmla="*/ 0 w 236"/>
                <a:gd name="T3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6" h="342">
                  <a:moveTo>
                    <a:pt x="0" y="342"/>
                  </a:moveTo>
                  <a:cubicBezTo>
                    <a:pt x="7" y="339"/>
                    <a:pt x="16" y="334"/>
                    <a:pt x="25" y="331"/>
                  </a:cubicBezTo>
                  <a:cubicBezTo>
                    <a:pt x="33" y="327"/>
                    <a:pt x="33" y="327"/>
                    <a:pt x="33" y="327"/>
                  </a:cubicBezTo>
                  <a:cubicBezTo>
                    <a:pt x="106" y="289"/>
                    <a:pt x="178" y="209"/>
                    <a:pt x="207" y="154"/>
                  </a:cubicBezTo>
                  <a:cubicBezTo>
                    <a:pt x="236" y="98"/>
                    <a:pt x="224" y="34"/>
                    <a:pt x="216" y="0"/>
                  </a:cubicBezTo>
                  <a:cubicBezTo>
                    <a:pt x="183" y="27"/>
                    <a:pt x="136" y="82"/>
                    <a:pt x="115" y="112"/>
                  </a:cubicBezTo>
                  <a:cubicBezTo>
                    <a:pt x="90" y="149"/>
                    <a:pt x="57" y="201"/>
                    <a:pt x="37" y="243"/>
                  </a:cubicBezTo>
                  <a:cubicBezTo>
                    <a:pt x="37" y="244"/>
                    <a:pt x="37" y="244"/>
                    <a:pt x="37" y="244"/>
                  </a:cubicBezTo>
                  <a:cubicBezTo>
                    <a:pt x="37" y="249"/>
                    <a:pt x="37" y="254"/>
                    <a:pt x="37" y="259"/>
                  </a:cubicBezTo>
                  <a:cubicBezTo>
                    <a:pt x="36" y="270"/>
                    <a:pt x="36" y="270"/>
                    <a:pt x="36" y="270"/>
                  </a:cubicBezTo>
                  <a:cubicBezTo>
                    <a:pt x="60" y="239"/>
                    <a:pt x="88" y="203"/>
                    <a:pt x="116" y="169"/>
                  </a:cubicBezTo>
                  <a:cubicBezTo>
                    <a:pt x="134" y="146"/>
                    <a:pt x="150" y="132"/>
                    <a:pt x="167" y="121"/>
                  </a:cubicBezTo>
                  <a:cubicBezTo>
                    <a:pt x="153" y="163"/>
                    <a:pt x="126" y="198"/>
                    <a:pt x="108" y="215"/>
                  </a:cubicBezTo>
                  <a:cubicBezTo>
                    <a:pt x="89" y="232"/>
                    <a:pt x="62" y="260"/>
                    <a:pt x="36" y="278"/>
                  </a:cubicBezTo>
                  <a:cubicBezTo>
                    <a:pt x="33" y="287"/>
                    <a:pt x="33" y="287"/>
                    <a:pt x="33" y="287"/>
                  </a:cubicBezTo>
                  <a:cubicBezTo>
                    <a:pt x="31" y="295"/>
                    <a:pt x="28" y="303"/>
                    <a:pt x="24" y="311"/>
                  </a:cubicBezTo>
                  <a:cubicBezTo>
                    <a:pt x="17" y="321"/>
                    <a:pt x="9" y="332"/>
                    <a:pt x="0" y="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4" name="Freeform 93"/>
            <p:cNvSpPr>
              <a:spLocks/>
            </p:cNvSpPr>
            <p:nvPr userDrawn="1"/>
          </p:nvSpPr>
          <p:spPr bwMode="auto">
            <a:xfrm>
              <a:off x="1544638" y="1851026"/>
              <a:ext cx="481013" cy="674688"/>
            </a:xfrm>
            <a:custGeom>
              <a:avLst/>
              <a:gdLst>
                <a:gd name="T0" fmla="*/ 98 w 118"/>
                <a:gd name="T1" fmla="*/ 80 h 165"/>
                <a:gd name="T2" fmla="*/ 108 w 118"/>
                <a:gd name="T3" fmla="*/ 0 h 165"/>
                <a:gd name="T4" fmla="*/ 41 w 118"/>
                <a:gd name="T5" fmla="*/ 55 h 165"/>
                <a:gd name="T6" fmla="*/ 21 w 118"/>
                <a:gd name="T7" fmla="*/ 118 h 165"/>
                <a:gd name="T8" fmla="*/ 0 w 118"/>
                <a:gd name="T9" fmla="*/ 165 h 165"/>
                <a:gd name="T10" fmla="*/ 98 w 118"/>
                <a:gd name="T11" fmla="*/ 8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65">
                  <a:moveTo>
                    <a:pt x="98" y="80"/>
                  </a:moveTo>
                  <a:cubicBezTo>
                    <a:pt x="118" y="45"/>
                    <a:pt x="108" y="0"/>
                    <a:pt x="108" y="0"/>
                  </a:cubicBezTo>
                  <a:cubicBezTo>
                    <a:pt x="67" y="10"/>
                    <a:pt x="47" y="45"/>
                    <a:pt x="41" y="55"/>
                  </a:cubicBezTo>
                  <a:cubicBezTo>
                    <a:pt x="35" y="65"/>
                    <a:pt x="26" y="103"/>
                    <a:pt x="21" y="118"/>
                  </a:cubicBezTo>
                  <a:cubicBezTo>
                    <a:pt x="16" y="137"/>
                    <a:pt x="9" y="153"/>
                    <a:pt x="0" y="165"/>
                  </a:cubicBezTo>
                  <a:cubicBezTo>
                    <a:pt x="45" y="143"/>
                    <a:pt x="81" y="111"/>
                    <a:pt x="98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5" name="Freeform 94"/>
            <p:cNvSpPr>
              <a:spLocks/>
            </p:cNvSpPr>
            <p:nvPr userDrawn="1"/>
          </p:nvSpPr>
          <p:spPr bwMode="auto">
            <a:xfrm>
              <a:off x="1430338" y="3278188"/>
              <a:ext cx="431800" cy="228600"/>
            </a:xfrm>
            <a:custGeom>
              <a:avLst/>
              <a:gdLst>
                <a:gd name="T0" fmla="*/ 106 w 106"/>
                <a:gd name="T1" fmla="*/ 36 h 56"/>
                <a:gd name="T2" fmla="*/ 50 w 106"/>
                <a:gd name="T3" fmla="*/ 0 h 56"/>
                <a:gd name="T4" fmla="*/ 48 w 106"/>
                <a:gd name="T5" fmla="*/ 5 h 56"/>
                <a:gd name="T6" fmla="*/ 44 w 106"/>
                <a:gd name="T7" fmla="*/ 6 h 56"/>
                <a:gd name="T8" fmla="*/ 0 w 106"/>
                <a:gd name="T9" fmla="*/ 6 h 56"/>
                <a:gd name="T10" fmla="*/ 3 w 106"/>
                <a:gd name="T11" fmla="*/ 18 h 56"/>
                <a:gd name="T12" fmla="*/ 67 w 106"/>
                <a:gd name="T13" fmla="*/ 53 h 56"/>
                <a:gd name="T14" fmla="*/ 106 w 106"/>
                <a:gd name="T15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56">
                  <a:moveTo>
                    <a:pt x="106" y="36"/>
                  </a:moveTo>
                  <a:cubicBezTo>
                    <a:pt x="97" y="21"/>
                    <a:pt x="71" y="18"/>
                    <a:pt x="50" y="0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26" y="10"/>
                    <a:pt x="11" y="9"/>
                    <a:pt x="0" y="6"/>
                  </a:cubicBezTo>
                  <a:cubicBezTo>
                    <a:pt x="1" y="10"/>
                    <a:pt x="2" y="15"/>
                    <a:pt x="3" y="18"/>
                  </a:cubicBezTo>
                  <a:cubicBezTo>
                    <a:pt x="18" y="37"/>
                    <a:pt x="39" y="50"/>
                    <a:pt x="67" y="53"/>
                  </a:cubicBezTo>
                  <a:cubicBezTo>
                    <a:pt x="95" y="56"/>
                    <a:pt x="106" y="36"/>
                    <a:pt x="10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6" name="Freeform 95"/>
            <p:cNvSpPr>
              <a:spLocks/>
            </p:cNvSpPr>
            <p:nvPr userDrawn="1"/>
          </p:nvSpPr>
          <p:spPr bwMode="auto">
            <a:xfrm>
              <a:off x="1401763" y="3425826"/>
              <a:ext cx="322263" cy="277813"/>
            </a:xfrm>
            <a:custGeom>
              <a:avLst/>
              <a:gdLst>
                <a:gd name="T0" fmla="*/ 52 w 79"/>
                <a:gd name="T1" fmla="*/ 20 h 68"/>
                <a:gd name="T2" fmla="*/ 11 w 79"/>
                <a:gd name="T3" fmla="*/ 0 h 68"/>
                <a:gd name="T4" fmla="*/ 0 w 79"/>
                <a:gd name="T5" fmla="*/ 26 h 68"/>
                <a:gd name="T6" fmla="*/ 68 w 79"/>
                <a:gd name="T7" fmla="*/ 62 h 68"/>
                <a:gd name="T8" fmla="*/ 52 w 79"/>
                <a:gd name="T9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68">
                  <a:moveTo>
                    <a:pt x="52" y="20"/>
                  </a:moveTo>
                  <a:cubicBezTo>
                    <a:pt x="33" y="7"/>
                    <a:pt x="24" y="4"/>
                    <a:pt x="11" y="0"/>
                  </a:cubicBezTo>
                  <a:cubicBezTo>
                    <a:pt x="9" y="16"/>
                    <a:pt x="1" y="26"/>
                    <a:pt x="0" y="26"/>
                  </a:cubicBezTo>
                  <a:cubicBezTo>
                    <a:pt x="6" y="33"/>
                    <a:pt x="26" y="68"/>
                    <a:pt x="68" y="62"/>
                  </a:cubicBezTo>
                  <a:cubicBezTo>
                    <a:pt x="68" y="62"/>
                    <a:pt x="79" y="38"/>
                    <a:pt x="5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7" name="Freeform 96"/>
            <p:cNvSpPr>
              <a:spLocks/>
            </p:cNvSpPr>
            <p:nvPr userDrawn="1"/>
          </p:nvSpPr>
          <p:spPr bwMode="auto">
            <a:xfrm>
              <a:off x="1471613" y="3698876"/>
              <a:ext cx="558800" cy="712788"/>
            </a:xfrm>
            <a:custGeom>
              <a:avLst/>
              <a:gdLst>
                <a:gd name="T0" fmla="*/ 44 w 137"/>
                <a:gd name="T1" fmla="*/ 4 h 174"/>
                <a:gd name="T2" fmla="*/ 43 w 137"/>
                <a:gd name="T3" fmla="*/ 4 h 174"/>
                <a:gd name="T4" fmla="*/ 19 w 137"/>
                <a:gd name="T5" fmla="*/ 0 h 174"/>
                <a:gd name="T6" fmla="*/ 24 w 137"/>
                <a:gd name="T7" fmla="*/ 10 h 174"/>
                <a:gd name="T8" fmla="*/ 95 w 137"/>
                <a:gd name="T9" fmla="*/ 119 h 174"/>
                <a:gd name="T10" fmla="*/ 24 w 137"/>
                <a:gd name="T11" fmla="*/ 32 h 174"/>
                <a:gd name="T12" fmla="*/ 19 w 137"/>
                <a:gd name="T13" fmla="*/ 33 h 174"/>
                <a:gd name="T14" fmla="*/ 0 w 137"/>
                <a:gd name="T15" fmla="*/ 33 h 174"/>
                <a:gd name="T16" fmla="*/ 49 w 137"/>
                <a:gd name="T17" fmla="*/ 113 h 174"/>
                <a:gd name="T18" fmla="*/ 131 w 137"/>
                <a:gd name="T19" fmla="*/ 174 h 174"/>
                <a:gd name="T20" fmla="*/ 44 w 137"/>
                <a:gd name="T21" fmla="*/ 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74">
                  <a:moveTo>
                    <a:pt x="44" y="4"/>
                  </a:moveTo>
                  <a:cubicBezTo>
                    <a:pt x="43" y="4"/>
                    <a:pt x="43" y="4"/>
                    <a:pt x="43" y="4"/>
                  </a:cubicBezTo>
                  <a:cubicBezTo>
                    <a:pt x="34" y="4"/>
                    <a:pt x="26" y="3"/>
                    <a:pt x="19" y="0"/>
                  </a:cubicBezTo>
                  <a:cubicBezTo>
                    <a:pt x="21" y="4"/>
                    <a:pt x="23" y="7"/>
                    <a:pt x="24" y="10"/>
                  </a:cubicBezTo>
                  <a:cubicBezTo>
                    <a:pt x="102" y="83"/>
                    <a:pt x="95" y="119"/>
                    <a:pt x="95" y="119"/>
                  </a:cubicBezTo>
                  <a:cubicBezTo>
                    <a:pt x="68" y="103"/>
                    <a:pt x="39" y="59"/>
                    <a:pt x="24" y="32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2" y="34"/>
                    <a:pt x="6" y="34"/>
                    <a:pt x="0" y="33"/>
                  </a:cubicBezTo>
                  <a:cubicBezTo>
                    <a:pt x="10" y="43"/>
                    <a:pt x="25" y="70"/>
                    <a:pt x="49" y="113"/>
                  </a:cubicBezTo>
                  <a:cubicBezTo>
                    <a:pt x="73" y="156"/>
                    <a:pt x="131" y="174"/>
                    <a:pt x="131" y="174"/>
                  </a:cubicBezTo>
                  <a:cubicBezTo>
                    <a:pt x="137" y="101"/>
                    <a:pt x="74" y="34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8" name="Freeform 97"/>
            <p:cNvSpPr>
              <a:spLocks/>
            </p:cNvSpPr>
            <p:nvPr userDrawn="1"/>
          </p:nvSpPr>
          <p:spPr bwMode="auto">
            <a:xfrm>
              <a:off x="1479550" y="4432301"/>
              <a:ext cx="436563" cy="412750"/>
            </a:xfrm>
            <a:custGeom>
              <a:avLst/>
              <a:gdLst>
                <a:gd name="T0" fmla="*/ 71 w 107"/>
                <a:gd name="T1" fmla="*/ 70 h 101"/>
                <a:gd name="T2" fmla="*/ 94 w 107"/>
                <a:gd name="T3" fmla="*/ 14 h 101"/>
                <a:gd name="T4" fmla="*/ 36 w 107"/>
                <a:gd name="T5" fmla="*/ 32 h 101"/>
                <a:gd name="T6" fmla="*/ 13 w 107"/>
                <a:gd name="T7" fmla="*/ 88 h 101"/>
                <a:gd name="T8" fmla="*/ 71 w 107"/>
                <a:gd name="T9" fmla="*/ 7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1">
                  <a:moveTo>
                    <a:pt x="71" y="70"/>
                  </a:moveTo>
                  <a:cubicBezTo>
                    <a:pt x="93" y="49"/>
                    <a:pt x="107" y="28"/>
                    <a:pt x="94" y="14"/>
                  </a:cubicBezTo>
                  <a:cubicBezTo>
                    <a:pt x="81" y="0"/>
                    <a:pt x="59" y="12"/>
                    <a:pt x="36" y="32"/>
                  </a:cubicBezTo>
                  <a:cubicBezTo>
                    <a:pt x="14" y="53"/>
                    <a:pt x="0" y="74"/>
                    <a:pt x="13" y="88"/>
                  </a:cubicBezTo>
                  <a:cubicBezTo>
                    <a:pt x="25" y="101"/>
                    <a:pt x="48" y="90"/>
                    <a:pt x="7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99" name="Freeform 98"/>
            <p:cNvSpPr>
              <a:spLocks/>
            </p:cNvSpPr>
            <p:nvPr userDrawn="1"/>
          </p:nvSpPr>
          <p:spPr bwMode="auto">
            <a:xfrm>
              <a:off x="1671638" y="2860676"/>
              <a:ext cx="496888" cy="238125"/>
            </a:xfrm>
            <a:custGeom>
              <a:avLst/>
              <a:gdLst>
                <a:gd name="T0" fmla="*/ 88 w 122"/>
                <a:gd name="T1" fmla="*/ 8 h 58"/>
                <a:gd name="T2" fmla="*/ 19 w 122"/>
                <a:gd name="T3" fmla="*/ 14 h 58"/>
                <a:gd name="T4" fmla="*/ 17 w 122"/>
                <a:gd name="T5" fmla="*/ 18 h 58"/>
                <a:gd name="T6" fmla="*/ 0 w 122"/>
                <a:gd name="T7" fmla="*/ 41 h 58"/>
                <a:gd name="T8" fmla="*/ 68 w 122"/>
                <a:gd name="T9" fmla="*/ 57 h 58"/>
                <a:gd name="T10" fmla="*/ 122 w 122"/>
                <a:gd name="T11" fmla="*/ 35 h 58"/>
                <a:gd name="T12" fmla="*/ 88 w 122"/>
                <a:gd name="T13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58">
                  <a:moveTo>
                    <a:pt x="88" y="8"/>
                  </a:moveTo>
                  <a:cubicBezTo>
                    <a:pt x="65" y="0"/>
                    <a:pt x="42" y="4"/>
                    <a:pt x="19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3" y="28"/>
                    <a:pt x="7" y="35"/>
                    <a:pt x="0" y="41"/>
                  </a:cubicBezTo>
                  <a:cubicBezTo>
                    <a:pt x="12" y="50"/>
                    <a:pt x="39" y="58"/>
                    <a:pt x="68" y="57"/>
                  </a:cubicBezTo>
                  <a:cubicBezTo>
                    <a:pt x="97" y="56"/>
                    <a:pt x="122" y="35"/>
                    <a:pt x="122" y="35"/>
                  </a:cubicBezTo>
                  <a:cubicBezTo>
                    <a:pt x="116" y="27"/>
                    <a:pt x="110" y="17"/>
                    <a:pt x="8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  <p:sp>
          <p:nvSpPr>
            <p:cNvPr id="100" name="Freeform 99"/>
            <p:cNvSpPr>
              <a:spLocks/>
            </p:cNvSpPr>
            <p:nvPr userDrawn="1"/>
          </p:nvSpPr>
          <p:spPr bwMode="auto">
            <a:xfrm>
              <a:off x="1565275" y="3090863"/>
              <a:ext cx="496888" cy="277813"/>
            </a:xfrm>
            <a:custGeom>
              <a:avLst/>
              <a:gdLst>
                <a:gd name="T0" fmla="*/ 122 w 122"/>
                <a:gd name="T1" fmla="*/ 54 h 68"/>
                <a:gd name="T2" fmla="*/ 57 w 122"/>
                <a:gd name="T3" fmla="*/ 4 h 68"/>
                <a:gd name="T4" fmla="*/ 0 w 122"/>
                <a:gd name="T5" fmla="*/ 3 h 68"/>
                <a:gd name="T6" fmla="*/ 15 w 122"/>
                <a:gd name="T7" fmla="*/ 27 h 68"/>
                <a:gd name="T8" fmla="*/ 76 w 122"/>
                <a:gd name="T9" fmla="*/ 62 h 68"/>
                <a:gd name="T10" fmla="*/ 122 w 122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68">
                  <a:moveTo>
                    <a:pt x="122" y="54"/>
                  </a:moveTo>
                  <a:cubicBezTo>
                    <a:pt x="109" y="15"/>
                    <a:pt x="83" y="9"/>
                    <a:pt x="57" y="4"/>
                  </a:cubicBezTo>
                  <a:cubicBezTo>
                    <a:pt x="35" y="0"/>
                    <a:pt x="19" y="0"/>
                    <a:pt x="0" y="3"/>
                  </a:cubicBezTo>
                  <a:cubicBezTo>
                    <a:pt x="9" y="12"/>
                    <a:pt x="11" y="22"/>
                    <a:pt x="15" y="27"/>
                  </a:cubicBezTo>
                  <a:cubicBezTo>
                    <a:pt x="28" y="46"/>
                    <a:pt x="50" y="57"/>
                    <a:pt x="76" y="62"/>
                  </a:cubicBezTo>
                  <a:cubicBezTo>
                    <a:pt x="106" y="68"/>
                    <a:pt x="122" y="54"/>
                    <a:pt x="12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2215" tIns="31107" rIns="62215" bIns="31107" numCol="1" anchor="t" anchorCtr="0" compatLnSpc="1">
              <a:prstTxWarp prst="textNoShape">
                <a:avLst/>
              </a:prstTxWarp>
            </a:bodyPr>
            <a:lstStyle/>
            <a:p>
              <a:endParaRPr lang="ru-RU" sz="1074"/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5972447" y="321016"/>
            <a:ext cx="2817224" cy="540898"/>
            <a:chOff x="3455039" y="1566782"/>
            <a:chExt cx="6114077" cy="1066302"/>
          </a:xfrm>
          <a:solidFill>
            <a:schemeClr val="bg1"/>
          </a:solidFill>
        </p:grpSpPr>
        <p:sp>
          <p:nvSpPr>
            <p:cNvPr id="103" name="Прямоугольник 102"/>
            <p:cNvSpPr/>
            <p:nvPr userDrawn="1"/>
          </p:nvSpPr>
          <p:spPr>
            <a:xfrm>
              <a:off x="3455039" y="2580221"/>
              <a:ext cx="6114077" cy="5286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716" tIns="36359" rIns="72716" bIns="36359" rtlCol="0" anchor="ctr"/>
            <a:lstStyle/>
            <a:p>
              <a:pPr algn="ctr"/>
              <a:endParaRPr lang="ru-RU" sz="1225"/>
            </a:p>
          </p:txBody>
        </p:sp>
        <p:sp>
          <p:nvSpPr>
            <p:cNvPr id="104" name="Freeform 362"/>
            <p:cNvSpPr>
              <a:spLocks noEditPoints="1"/>
            </p:cNvSpPr>
            <p:nvPr userDrawn="1"/>
          </p:nvSpPr>
          <p:spPr bwMode="auto">
            <a:xfrm>
              <a:off x="3455039" y="1566782"/>
              <a:ext cx="6114077" cy="787357"/>
            </a:xfrm>
            <a:custGeom>
              <a:avLst/>
              <a:gdLst>
                <a:gd name="T0" fmla="*/ 848 w 1007"/>
                <a:gd name="T1" fmla="*/ 6 h 129"/>
                <a:gd name="T2" fmla="*/ 848 w 1007"/>
                <a:gd name="T3" fmla="*/ 126 h 129"/>
                <a:gd name="T4" fmla="*/ 882 w 1007"/>
                <a:gd name="T5" fmla="*/ 126 h 129"/>
                <a:gd name="T6" fmla="*/ 897 w 1007"/>
                <a:gd name="T7" fmla="*/ 2 h 129"/>
                <a:gd name="T8" fmla="*/ 287 w 1007"/>
                <a:gd name="T9" fmla="*/ 126 h 129"/>
                <a:gd name="T10" fmla="*/ 328 w 1007"/>
                <a:gd name="T11" fmla="*/ 26 h 129"/>
                <a:gd name="T12" fmla="*/ 269 w 1007"/>
                <a:gd name="T13" fmla="*/ 26 h 129"/>
                <a:gd name="T14" fmla="*/ 208 w 1007"/>
                <a:gd name="T15" fmla="*/ 45 h 129"/>
                <a:gd name="T16" fmla="*/ 183 w 1007"/>
                <a:gd name="T17" fmla="*/ 6 h 129"/>
                <a:gd name="T18" fmla="*/ 214 w 1007"/>
                <a:gd name="T19" fmla="*/ 68 h 129"/>
                <a:gd name="T20" fmla="*/ 253 w 1007"/>
                <a:gd name="T21" fmla="*/ 126 h 129"/>
                <a:gd name="T22" fmla="*/ 231 w 1007"/>
                <a:gd name="T23" fmla="*/ 48 h 129"/>
                <a:gd name="T24" fmla="*/ 564 w 1007"/>
                <a:gd name="T25" fmla="*/ 65 h 129"/>
                <a:gd name="T26" fmla="*/ 631 w 1007"/>
                <a:gd name="T27" fmla="*/ 110 h 129"/>
                <a:gd name="T28" fmla="*/ 601 w 1007"/>
                <a:gd name="T29" fmla="*/ 3 h 129"/>
                <a:gd name="T30" fmla="*/ 589 w 1007"/>
                <a:gd name="T31" fmla="*/ 96 h 129"/>
                <a:gd name="T32" fmla="*/ 589 w 1007"/>
                <a:gd name="T33" fmla="*/ 35 h 129"/>
                <a:gd name="T34" fmla="*/ 618 w 1007"/>
                <a:gd name="T35" fmla="*/ 65 h 129"/>
                <a:gd name="T36" fmla="*/ 101 w 1007"/>
                <a:gd name="T37" fmla="*/ 21 h 129"/>
                <a:gd name="T38" fmla="*/ 129 w 1007"/>
                <a:gd name="T39" fmla="*/ 128 h 129"/>
                <a:gd name="T40" fmla="*/ 158 w 1007"/>
                <a:gd name="T41" fmla="*/ 21 h 129"/>
                <a:gd name="T42" fmla="*/ 129 w 1007"/>
                <a:gd name="T43" fmla="*/ 108 h 129"/>
                <a:gd name="T44" fmla="*/ 112 w 1007"/>
                <a:gd name="T45" fmla="*/ 66 h 129"/>
                <a:gd name="T46" fmla="*/ 142 w 1007"/>
                <a:gd name="T47" fmla="*/ 35 h 129"/>
                <a:gd name="T48" fmla="*/ 510 w 1007"/>
                <a:gd name="T49" fmla="*/ 6 h 129"/>
                <a:gd name="T50" fmla="*/ 510 w 1007"/>
                <a:gd name="T51" fmla="*/ 126 h 129"/>
                <a:gd name="T52" fmla="*/ 541 w 1007"/>
                <a:gd name="T53" fmla="*/ 86 h 129"/>
                <a:gd name="T54" fmla="*/ 510 w 1007"/>
                <a:gd name="T55" fmla="*/ 6 h 129"/>
                <a:gd name="T56" fmla="*/ 512 w 1007"/>
                <a:gd name="T57" fmla="*/ 72 h 129"/>
                <a:gd name="T58" fmla="*/ 510 w 1007"/>
                <a:gd name="T59" fmla="*/ 24 h 129"/>
                <a:gd name="T60" fmla="*/ 523 w 1007"/>
                <a:gd name="T61" fmla="*/ 71 h 129"/>
                <a:gd name="T62" fmla="*/ 22 w 1007"/>
                <a:gd name="T63" fmla="*/ 26 h 129"/>
                <a:gd name="T64" fmla="*/ 71 w 1007"/>
                <a:gd name="T65" fmla="*/ 126 h 129"/>
                <a:gd name="T66" fmla="*/ 0 w 1007"/>
                <a:gd name="T67" fmla="*/ 126 h 129"/>
                <a:gd name="T68" fmla="*/ 690 w 1007"/>
                <a:gd name="T69" fmla="*/ 37 h 129"/>
                <a:gd name="T70" fmla="*/ 723 w 1007"/>
                <a:gd name="T71" fmla="*/ 3 h 129"/>
                <a:gd name="T72" fmla="*/ 657 w 1007"/>
                <a:gd name="T73" fmla="*/ 66 h 129"/>
                <a:gd name="T74" fmla="*/ 724 w 1007"/>
                <a:gd name="T75" fmla="*/ 129 h 129"/>
                <a:gd name="T76" fmla="*/ 691 w 1007"/>
                <a:gd name="T77" fmla="*/ 96 h 129"/>
                <a:gd name="T78" fmla="*/ 347 w 1007"/>
                <a:gd name="T79" fmla="*/ 6 h 129"/>
                <a:gd name="T80" fmla="*/ 367 w 1007"/>
                <a:gd name="T81" fmla="*/ 68 h 129"/>
                <a:gd name="T82" fmla="*/ 423 w 1007"/>
                <a:gd name="T83" fmla="*/ 126 h 129"/>
                <a:gd name="T84" fmla="*/ 368 w 1007"/>
                <a:gd name="T85" fmla="*/ 48 h 129"/>
                <a:gd name="T86" fmla="*/ 388 w 1007"/>
                <a:gd name="T87" fmla="*/ 31 h 129"/>
                <a:gd name="T88" fmla="*/ 773 w 1007"/>
                <a:gd name="T89" fmla="*/ 96 h 129"/>
                <a:gd name="T90" fmla="*/ 804 w 1007"/>
                <a:gd name="T91" fmla="*/ 25 h 129"/>
                <a:gd name="T92" fmla="*/ 804 w 1007"/>
                <a:gd name="T93" fmla="*/ 3 h 129"/>
                <a:gd name="T94" fmla="*/ 756 w 1007"/>
                <a:gd name="T95" fmla="*/ 111 h 129"/>
                <a:gd name="T96" fmla="*/ 806 w 1007"/>
                <a:gd name="T97" fmla="*/ 108 h 129"/>
                <a:gd name="T98" fmla="*/ 1001 w 1007"/>
                <a:gd name="T99" fmla="*/ 0 h 129"/>
                <a:gd name="T100" fmla="*/ 951 w 1007"/>
                <a:gd name="T101" fmla="*/ 6 h 129"/>
                <a:gd name="T102" fmla="*/ 951 w 1007"/>
                <a:gd name="T103" fmla="*/ 126 h 129"/>
                <a:gd name="T104" fmla="*/ 985 w 1007"/>
                <a:gd name="T105" fmla="*/ 12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07" h="129">
                  <a:moveTo>
                    <a:pt x="897" y="2"/>
                  </a:moveTo>
                  <a:cubicBezTo>
                    <a:pt x="897" y="2"/>
                    <a:pt x="852" y="44"/>
                    <a:pt x="848" y="48"/>
                  </a:cubicBezTo>
                  <a:cubicBezTo>
                    <a:pt x="848" y="43"/>
                    <a:pt x="848" y="6"/>
                    <a:pt x="848" y="6"/>
                  </a:cubicBezTo>
                  <a:cubicBezTo>
                    <a:pt x="826" y="6"/>
                    <a:pt x="826" y="6"/>
                    <a:pt x="826" y="6"/>
                  </a:cubicBezTo>
                  <a:cubicBezTo>
                    <a:pt x="826" y="126"/>
                    <a:pt x="826" y="126"/>
                    <a:pt x="826" y="126"/>
                  </a:cubicBezTo>
                  <a:cubicBezTo>
                    <a:pt x="848" y="126"/>
                    <a:pt x="848" y="126"/>
                    <a:pt x="848" y="126"/>
                  </a:cubicBezTo>
                  <a:cubicBezTo>
                    <a:pt x="848" y="126"/>
                    <a:pt x="848" y="78"/>
                    <a:pt x="848" y="76"/>
                  </a:cubicBezTo>
                  <a:cubicBezTo>
                    <a:pt x="849" y="76"/>
                    <a:pt x="875" y="51"/>
                    <a:pt x="879" y="47"/>
                  </a:cubicBezTo>
                  <a:cubicBezTo>
                    <a:pt x="879" y="53"/>
                    <a:pt x="882" y="126"/>
                    <a:pt x="882" y="126"/>
                  </a:cubicBezTo>
                  <a:cubicBezTo>
                    <a:pt x="904" y="126"/>
                    <a:pt x="904" y="126"/>
                    <a:pt x="904" y="126"/>
                  </a:cubicBezTo>
                  <a:cubicBezTo>
                    <a:pt x="899" y="0"/>
                    <a:pt x="899" y="0"/>
                    <a:pt x="899" y="0"/>
                  </a:cubicBezTo>
                  <a:lnTo>
                    <a:pt x="897" y="2"/>
                  </a:lnTo>
                  <a:close/>
                  <a:moveTo>
                    <a:pt x="269" y="26"/>
                  </a:moveTo>
                  <a:cubicBezTo>
                    <a:pt x="269" y="26"/>
                    <a:pt x="285" y="26"/>
                    <a:pt x="287" y="26"/>
                  </a:cubicBezTo>
                  <a:cubicBezTo>
                    <a:pt x="287" y="28"/>
                    <a:pt x="287" y="126"/>
                    <a:pt x="287" y="126"/>
                  </a:cubicBezTo>
                  <a:cubicBezTo>
                    <a:pt x="309" y="126"/>
                    <a:pt x="309" y="126"/>
                    <a:pt x="309" y="126"/>
                  </a:cubicBezTo>
                  <a:cubicBezTo>
                    <a:pt x="309" y="126"/>
                    <a:pt x="309" y="28"/>
                    <a:pt x="309" y="26"/>
                  </a:cubicBezTo>
                  <a:cubicBezTo>
                    <a:pt x="311" y="26"/>
                    <a:pt x="328" y="26"/>
                    <a:pt x="328" y="26"/>
                  </a:cubicBezTo>
                  <a:cubicBezTo>
                    <a:pt x="328" y="6"/>
                    <a:pt x="328" y="6"/>
                    <a:pt x="328" y="6"/>
                  </a:cubicBezTo>
                  <a:cubicBezTo>
                    <a:pt x="269" y="6"/>
                    <a:pt x="269" y="6"/>
                    <a:pt x="269" y="6"/>
                  </a:cubicBezTo>
                  <a:lnTo>
                    <a:pt x="269" y="26"/>
                  </a:lnTo>
                  <a:close/>
                  <a:moveTo>
                    <a:pt x="231" y="48"/>
                  </a:moveTo>
                  <a:cubicBezTo>
                    <a:pt x="229" y="48"/>
                    <a:pt x="219" y="48"/>
                    <a:pt x="219" y="48"/>
                  </a:cubicBezTo>
                  <a:cubicBezTo>
                    <a:pt x="214" y="48"/>
                    <a:pt x="210" y="47"/>
                    <a:pt x="208" y="45"/>
                  </a:cubicBezTo>
                  <a:cubicBezTo>
                    <a:pt x="206" y="43"/>
                    <a:pt x="205" y="41"/>
                    <a:pt x="205" y="38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183" y="6"/>
                    <a:pt x="183" y="6"/>
                    <a:pt x="183" y="6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3" y="48"/>
                    <a:pt x="186" y="55"/>
                    <a:pt x="192" y="60"/>
                  </a:cubicBezTo>
                  <a:cubicBezTo>
                    <a:pt x="198" y="65"/>
                    <a:pt x="206" y="68"/>
                    <a:pt x="214" y="68"/>
                  </a:cubicBezTo>
                  <a:cubicBezTo>
                    <a:pt x="214" y="68"/>
                    <a:pt x="229" y="68"/>
                    <a:pt x="231" y="68"/>
                  </a:cubicBezTo>
                  <a:cubicBezTo>
                    <a:pt x="231" y="70"/>
                    <a:pt x="231" y="126"/>
                    <a:pt x="231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31" y="6"/>
                    <a:pt x="231" y="6"/>
                    <a:pt x="231" y="6"/>
                  </a:cubicBezTo>
                  <a:cubicBezTo>
                    <a:pt x="231" y="6"/>
                    <a:pt x="231" y="46"/>
                    <a:pt x="231" y="48"/>
                  </a:cubicBezTo>
                  <a:close/>
                  <a:moveTo>
                    <a:pt x="601" y="3"/>
                  </a:moveTo>
                  <a:cubicBezTo>
                    <a:pt x="590" y="3"/>
                    <a:pt x="580" y="9"/>
                    <a:pt x="574" y="21"/>
                  </a:cubicBezTo>
                  <a:cubicBezTo>
                    <a:pt x="567" y="32"/>
                    <a:pt x="564" y="47"/>
                    <a:pt x="564" y="65"/>
                  </a:cubicBezTo>
                  <a:cubicBezTo>
                    <a:pt x="564" y="84"/>
                    <a:pt x="567" y="100"/>
                    <a:pt x="573" y="111"/>
                  </a:cubicBezTo>
                  <a:cubicBezTo>
                    <a:pt x="580" y="122"/>
                    <a:pt x="589" y="128"/>
                    <a:pt x="601" y="128"/>
                  </a:cubicBezTo>
                  <a:cubicBezTo>
                    <a:pt x="614" y="128"/>
                    <a:pt x="624" y="122"/>
                    <a:pt x="631" y="110"/>
                  </a:cubicBezTo>
                  <a:cubicBezTo>
                    <a:pt x="637" y="99"/>
                    <a:pt x="640" y="84"/>
                    <a:pt x="640" y="65"/>
                  </a:cubicBezTo>
                  <a:cubicBezTo>
                    <a:pt x="640" y="47"/>
                    <a:pt x="637" y="32"/>
                    <a:pt x="630" y="21"/>
                  </a:cubicBezTo>
                  <a:cubicBezTo>
                    <a:pt x="623" y="9"/>
                    <a:pt x="614" y="3"/>
                    <a:pt x="601" y="3"/>
                  </a:cubicBezTo>
                  <a:close/>
                  <a:moveTo>
                    <a:pt x="614" y="97"/>
                  </a:moveTo>
                  <a:cubicBezTo>
                    <a:pt x="611" y="104"/>
                    <a:pt x="607" y="108"/>
                    <a:pt x="601" y="108"/>
                  </a:cubicBezTo>
                  <a:cubicBezTo>
                    <a:pt x="596" y="108"/>
                    <a:pt x="592" y="104"/>
                    <a:pt x="589" y="96"/>
                  </a:cubicBezTo>
                  <a:cubicBezTo>
                    <a:pt x="589" y="96"/>
                    <a:pt x="589" y="96"/>
                    <a:pt x="589" y="96"/>
                  </a:cubicBezTo>
                  <a:cubicBezTo>
                    <a:pt x="586" y="88"/>
                    <a:pt x="585" y="78"/>
                    <a:pt x="585" y="66"/>
                  </a:cubicBezTo>
                  <a:cubicBezTo>
                    <a:pt x="585" y="53"/>
                    <a:pt x="586" y="42"/>
                    <a:pt x="589" y="35"/>
                  </a:cubicBezTo>
                  <a:cubicBezTo>
                    <a:pt x="592" y="27"/>
                    <a:pt x="596" y="23"/>
                    <a:pt x="601" y="23"/>
                  </a:cubicBezTo>
                  <a:cubicBezTo>
                    <a:pt x="607" y="23"/>
                    <a:pt x="611" y="27"/>
                    <a:pt x="614" y="35"/>
                  </a:cubicBezTo>
                  <a:cubicBezTo>
                    <a:pt x="617" y="42"/>
                    <a:pt x="618" y="52"/>
                    <a:pt x="618" y="65"/>
                  </a:cubicBezTo>
                  <a:cubicBezTo>
                    <a:pt x="618" y="78"/>
                    <a:pt x="617" y="89"/>
                    <a:pt x="614" y="97"/>
                  </a:cubicBezTo>
                  <a:close/>
                  <a:moveTo>
                    <a:pt x="129" y="3"/>
                  </a:moveTo>
                  <a:cubicBezTo>
                    <a:pt x="117" y="3"/>
                    <a:pt x="108" y="9"/>
                    <a:pt x="101" y="21"/>
                  </a:cubicBezTo>
                  <a:cubicBezTo>
                    <a:pt x="95" y="32"/>
                    <a:pt x="92" y="47"/>
                    <a:pt x="92" y="65"/>
                  </a:cubicBezTo>
                  <a:cubicBezTo>
                    <a:pt x="92" y="84"/>
                    <a:pt x="95" y="100"/>
                    <a:pt x="101" y="111"/>
                  </a:cubicBezTo>
                  <a:cubicBezTo>
                    <a:pt x="107" y="122"/>
                    <a:pt x="117" y="128"/>
                    <a:pt x="129" y="128"/>
                  </a:cubicBezTo>
                  <a:cubicBezTo>
                    <a:pt x="141" y="128"/>
                    <a:pt x="151" y="122"/>
                    <a:pt x="158" y="110"/>
                  </a:cubicBezTo>
                  <a:cubicBezTo>
                    <a:pt x="165" y="99"/>
                    <a:pt x="168" y="84"/>
                    <a:pt x="168" y="65"/>
                  </a:cubicBezTo>
                  <a:cubicBezTo>
                    <a:pt x="168" y="47"/>
                    <a:pt x="165" y="32"/>
                    <a:pt x="158" y="21"/>
                  </a:cubicBezTo>
                  <a:cubicBezTo>
                    <a:pt x="151" y="9"/>
                    <a:pt x="141" y="3"/>
                    <a:pt x="129" y="3"/>
                  </a:cubicBezTo>
                  <a:close/>
                  <a:moveTo>
                    <a:pt x="141" y="97"/>
                  </a:moveTo>
                  <a:cubicBezTo>
                    <a:pt x="138" y="104"/>
                    <a:pt x="134" y="108"/>
                    <a:pt x="129" y="108"/>
                  </a:cubicBezTo>
                  <a:cubicBezTo>
                    <a:pt x="124" y="108"/>
                    <a:pt x="120" y="104"/>
                    <a:pt x="117" y="96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88"/>
                    <a:pt x="112" y="78"/>
                    <a:pt x="112" y="66"/>
                  </a:cubicBezTo>
                  <a:cubicBezTo>
                    <a:pt x="112" y="53"/>
                    <a:pt x="114" y="42"/>
                    <a:pt x="117" y="35"/>
                  </a:cubicBezTo>
                  <a:cubicBezTo>
                    <a:pt x="120" y="27"/>
                    <a:pt x="124" y="23"/>
                    <a:pt x="129" y="23"/>
                  </a:cubicBezTo>
                  <a:cubicBezTo>
                    <a:pt x="135" y="23"/>
                    <a:pt x="139" y="27"/>
                    <a:pt x="142" y="35"/>
                  </a:cubicBezTo>
                  <a:cubicBezTo>
                    <a:pt x="145" y="42"/>
                    <a:pt x="146" y="52"/>
                    <a:pt x="146" y="65"/>
                  </a:cubicBezTo>
                  <a:cubicBezTo>
                    <a:pt x="146" y="78"/>
                    <a:pt x="144" y="89"/>
                    <a:pt x="141" y="97"/>
                  </a:cubicBezTo>
                  <a:close/>
                  <a:moveTo>
                    <a:pt x="510" y="6"/>
                  </a:moveTo>
                  <a:cubicBezTo>
                    <a:pt x="487" y="6"/>
                    <a:pt x="487" y="6"/>
                    <a:pt x="487" y="6"/>
                  </a:cubicBezTo>
                  <a:cubicBezTo>
                    <a:pt x="487" y="126"/>
                    <a:pt x="487" y="126"/>
                    <a:pt x="487" y="126"/>
                  </a:cubicBezTo>
                  <a:cubicBezTo>
                    <a:pt x="510" y="126"/>
                    <a:pt x="510" y="126"/>
                    <a:pt x="510" y="126"/>
                  </a:cubicBezTo>
                  <a:cubicBezTo>
                    <a:pt x="510" y="126"/>
                    <a:pt x="510" y="95"/>
                    <a:pt x="510" y="91"/>
                  </a:cubicBezTo>
                  <a:cubicBezTo>
                    <a:pt x="514" y="95"/>
                    <a:pt x="518" y="97"/>
                    <a:pt x="523" y="97"/>
                  </a:cubicBezTo>
                  <a:cubicBezTo>
                    <a:pt x="531" y="97"/>
                    <a:pt x="537" y="93"/>
                    <a:pt x="541" y="86"/>
                  </a:cubicBezTo>
                  <a:cubicBezTo>
                    <a:pt x="547" y="78"/>
                    <a:pt x="549" y="67"/>
                    <a:pt x="549" y="52"/>
                  </a:cubicBezTo>
                  <a:cubicBezTo>
                    <a:pt x="549" y="42"/>
                    <a:pt x="547" y="33"/>
                    <a:pt x="543" y="25"/>
                  </a:cubicBezTo>
                  <a:cubicBezTo>
                    <a:pt x="536" y="12"/>
                    <a:pt x="525" y="6"/>
                    <a:pt x="510" y="6"/>
                  </a:cubicBezTo>
                  <a:close/>
                  <a:moveTo>
                    <a:pt x="523" y="71"/>
                  </a:moveTo>
                  <a:cubicBezTo>
                    <a:pt x="522" y="74"/>
                    <a:pt x="520" y="76"/>
                    <a:pt x="518" y="76"/>
                  </a:cubicBezTo>
                  <a:cubicBezTo>
                    <a:pt x="515" y="76"/>
                    <a:pt x="514" y="74"/>
                    <a:pt x="512" y="72"/>
                  </a:cubicBezTo>
                  <a:cubicBezTo>
                    <a:pt x="510" y="69"/>
                    <a:pt x="510" y="65"/>
                    <a:pt x="510" y="59"/>
                  </a:cubicBezTo>
                  <a:cubicBezTo>
                    <a:pt x="510" y="59"/>
                    <a:pt x="510" y="27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5" y="24"/>
                    <a:pt x="519" y="27"/>
                    <a:pt x="522" y="32"/>
                  </a:cubicBezTo>
                  <a:cubicBezTo>
                    <a:pt x="525" y="37"/>
                    <a:pt x="526" y="46"/>
                    <a:pt x="526" y="57"/>
                  </a:cubicBezTo>
                  <a:cubicBezTo>
                    <a:pt x="526" y="63"/>
                    <a:pt x="525" y="68"/>
                    <a:pt x="523" y="71"/>
                  </a:cubicBezTo>
                  <a:close/>
                  <a:moveTo>
                    <a:pt x="0" y="126"/>
                  </a:moveTo>
                  <a:cubicBezTo>
                    <a:pt x="22" y="126"/>
                    <a:pt x="22" y="126"/>
                    <a:pt x="22" y="126"/>
                  </a:cubicBezTo>
                  <a:cubicBezTo>
                    <a:pt x="22" y="126"/>
                    <a:pt x="22" y="28"/>
                    <a:pt x="22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8"/>
                    <a:pt x="49" y="126"/>
                    <a:pt x="49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0" y="126"/>
                  </a:lnTo>
                  <a:close/>
                  <a:moveTo>
                    <a:pt x="691" y="96"/>
                  </a:moveTo>
                  <a:cubicBezTo>
                    <a:pt x="684" y="88"/>
                    <a:pt x="680" y="78"/>
                    <a:pt x="680" y="66"/>
                  </a:cubicBezTo>
                  <a:cubicBezTo>
                    <a:pt x="680" y="54"/>
                    <a:pt x="684" y="44"/>
                    <a:pt x="690" y="37"/>
                  </a:cubicBezTo>
                  <a:cubicBezTo>
                    <a:pt x="697" y="29"/>
                    <a:pt x="708" y="25"/>
                    <a:pt x="722" y="25"/>
                  </a:cubicBezTo>
                  <a:cubicBezTo>
                    <a:pt x="723" y="25"/>
                    <a:pt x="723" y="25"/>
                    <a:pt x="723" y="25"/>
                  </a:cubicBezTo>
                  <a:cubicBezTo>
                    <a:pt x="723" y="3"/>
                    <a:pt x="723" y="3"/>
                    <a:pt x="723" y="3"/>
                  </a:cubicBezTo>
                  <a:cubicBezTo>
                    <a:pt x="722" y="3"/>
                    <a:pt x="722" y="3"/>
                    <a:pt x="722" y="3"/>
                  </a:cubicBezTo>
                  <a:cubicBezTo>
                    <a:pt x="700" y="3"/>
                    <a:pt x="684" y="9"/>
                    <a:pt x="672" y="21"/>
                  </a:cubicBezTo>
                  <a:cubicBezTo>
                    <a:pt x="662" y="32"/>
                    <a:pt x="657" y="47"/>
                    <a:pt x="657" y="66"/>
                  </a:cubicBezTo>
                  <a:cubicBezTo>
                    <a:pt x="657" y="85"/>
                    <a:pt x="662" y="100"/>
                    <a:pt x="674" y="111"/>
                  </a:cubicBezTo>
                  <a:cubicBezTo>
                    <a:pt x="685" y="123"/>
                    <a:pt x="702" y="129"/>
                    <a:pt x="722" y="129"/>
                  </a:cubicBezTo>
                  <a:cubicBezTo>
                    <a:pt x="724" y="129"/>
                    <a:pt x="724" y="129"/>
                    <a:pt x="724" y="129"/>
                  </a:cubicBezTo>
                  <a:cubicBezTo>
                    <a:pt x="724" y="108"/>
                    <a:pt x="724" y="108"/>
                    <a:pt x="724" y="108"/>
                  </a:cubicBezTo>
                  <a:cubicBezTo>
                    <a:pt x="722" y="108"/>
                    <a:pt x="722" y="108"/>
                    <a:pt x="722" y="108"/>
                  </a:cubicBezTo>
                  <a:cubicBezTo>
                    <a:pt x="709" y="108"/>
                    <a:pt x="698" y="104"/>
                    <a:pt x="691" y="96"/>
                  </a:cubicBezTo>
                  <a:close/>
                  <a:moveTo>
                    <a:pt x="402" y="13"/>
                  </a:moveTo>
                  <a:cubicBezTo>
                    <a:pt x="397" y="8"/>
                    <a:pt x="389" y="6"/>
                    <a:pt x="380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3" y="126"/>
                    <a:pt x="343" y="126"/>
                    <a:pt x="343" y="126"/>
                  </a:cubicBezTo>
                  <a:cubicBezTo>
                    <a:pt x="365" y="126"/>
                    <a:pt x="365" y="126"/>
                    <a:pt x="365" y="126"/>
                  </a:cubicBezTo>
                  <a:cubicBezTo>
                    <a:pt x="365" y="126"/>
                    <a:pt x="367" y="70"/>
                    <a:pt x="367" y="68"/>
                  </a:cubicBezTo>
                  <a:cubicBezTo>
                    <a:pt x="369" y="68"/>
                    <a:pt x="393" y="68"/>
                    <a:pt x="395" y="68"/>
                  </a:cubicBezTo>
                  <a:cubicBezTo>
                    <a:pt x="395" y="70"/>
                    <a:pt x="401" y="126"/>
                    <a:pt x="401" y="126"/>
                  </a:cubicBezTo>
                  <a:cubicBezTo>
                    <a:pt x="423" y="126"/>
                    <a:pt x="423" y="126"/>
                    <a:pt x="423" y="126"/>
                  </a:cubicBezTo>
                  <a:cubicBezTo>
                    <a:pt x="413" y="38"/>
                    <a:pt x="413" y="38"/>
                    <a:pt x="413" y="38"/>
                  </a:cubicBezTo>
                  <a:cubicBezTo>
                    <a:pt x="413" y="27"/>
                    <a:pt x="409" y="18"/>
                    <a:pt x="402" y="13"/>
                  </a:cubicBezTo>
                  <a:close/>
                  <a:moveTo>
                    <a:pt x="368" y="48"/>
                  </a:moveTo>
                  <a:cubicBezTo>
                    <a:pt x="368" y="46"/>
                    <a:pt x="368" y="28"/>
                    <a:pt x="368" y="26"/>
                  </a:cubicBezTo>
                  <a:cubicBezTo>
                    <a:pt x="370" y="26"/>
                    <a:pt x="376" y="26"/>
                    <a:pt x="376" y="26"/>
                  </a:cubicBezTo>
                  <a:cubicBezTo>
                    <a:pt x="382" y="26"/>
                    <a:pt x="386" y="28"/>
                    <a:pt x="388" y="31"/>
                  </a:cubicBezTo>
                  <a:cubicBezTo>
                    <a:pt x="390" y="34"/>
                    <a:pt x="392" y="40"/>
                    <a:pt x="392" y="48"/>
                  </a:cubicBezTo>
                  <a:lnTo>
                    <a:pt x="368" y="48"/>
                  </a:lnTo>
                  <a:close/>
                  <a:moveTo>
                    <a:pt x="773" y="96"/>
                  </a:moveTo>
                  <a:cubicBezTo>
                    <a:pt x="766" y="88"/>
                    <a:pt x="763" y="78"/>
                    <a:pt x="763" y="66"/>
                  </a:cubicBezTo>
                  <a:cubicBezTo>
                    <a:pt x="763" y="54"/>
                    <a:pt x="766" y="44"/>
                    <a:pt x="773" y="37"/>
                  </a:cubicBezTo>
                  <a:cubicBezTo>
                    <a:pt x="780" y="29"/>
                    <a:pt x="790" y="25"/>
                    <a:pt x="804" y="25"/>
                  </a:cubicBezTo>
                  <a:cubicBezTo>
                    <a:pt x="806" y="25"/>
                    <a:pt x="806" y="25"/>
                    <a:pt x="806" y="25"/>
                  </a:cubicBezTo>
                  <a:cubicBezTo>
                    <a:pt x="806" y="3"/>
                    <a:pt x="806" y="3"/>
                    <a:pt x="806" y="3"/>
                  </a:cubicBezTo>
                  <a:cubicBezTo>
                    <a:pt x="804" y="3"/>
                    <a:pt x="804" y="3"/>
                    <a:pt x="804" y="3"/>
                  </a:cubicBezTo>
                  <a:cubicBezTo>
                    <a:pt x="783" y="3"/>
                    <a:pt x="766" y="9"/>
                    <a:pt x="755" y="21"/>
                  </a:cubicBezTo>
                  <a:cubicBezTo>
                    <a:pt x="744" y="32"/>
                    <a:pt x="739" y="47"/>
                    <a:pt x="739" y="66"/>
                  </a:cubicBezTo>
                  <a:cubicBezTo>
                    <a:pt x="739" y="85"/>
                    <a:pt x="745" y="100"/>
                    <a:pt x="756" y="111"/>
                  </a:cubicBezTo>
                  <a:cubicBezTo>
                    <a:pt x="768" y="123"/>
                    <a:pt x="784" y="129"/>
                    <a:pt x="805" y="129"/>
                  </a:cubicBezTo>
                  <a:cubicBezTo>
                    <a:pt x="806" y="129"/>
                    <a:pt x="806" y="129"/>
                    <a:pt x="806" y="129"/>
                  </a:cubicBezTo>
                  <a:cubicBezTo>
                    <a:pt x="806" y="108"/>
                    <a:pt x="806" y="108"/>
                    <a:pt x="806" y="108"/>
                  </a:cubicBezTo>
                  <a:cubicBezTo>
                    <a:pt x="805" y="108"/>
                    <a:pt x="805" y="108"/>
                    <a:pt x="805" y="108"/>
                  </a:cubicBezTo>
                  <a:cubicBezTo>
                    <a:pt x="791" y="108"/>
                    <a:pt x="780" y="104"/>
                    <a:pt x="773" y="96"/>
                  </a:cubicBezTo>
                  <a:close/>
                  <a:moveTo>
                    <a:pt x="1001" y="0"/>
                  </a:moveTo>
                  <a:cubicBezTo>
                    <a:pt x="999" y="2"/>
                    <a:pt x="999" y="2"/>
                    <a:pt x="999" y="2"/>
                  </a:cubicBezTo>
                  <a:cubicBezTo>
                    <a:pt x="999" y="2"/>
                    <a:pt x="955" y="44"/>
                    <a:pt x="951" y="48"/>
                  </a:cubicBezTo>
                  <a:cubicBezTo>
                    <a:pt x="951" y="43"/>
                    <a:pt x="951" y="6"/>
                    <a:pt x="951" y="6"/>
                  </a:cubicBezTo>
                  <a:cubicBezTo>
                    <a:pt x="929" y="6"/>
                    <a:pt x="929" y="6"/>
                    <a:pt x="929" y="6"/>
                  </a:cubicBezTo>
                  <a:cubicBezTo>
                    <a:pt x="929" y="126"/>
                    <a:pt x="929" y="126"/>
                    <a:pt x="929" y="126"/>
                  </a:cubicBezTo>
                  <a:cubicBezTo>
                    <a:pt x="951" y="126"/>
                    <a:pt x="951" y="126"/>
                    <a:pt x="951" y="126"/>
                  </a:cubicBezTo>
                  <a:cubicBezTo>
                    <a:pt x="951" y="126"/>
                    <a:pt x="951" y="78"/>
                    <a:pt x="951" y="76"/>
                  </a:cubicBezTo>
                  <a:cubicBezTo>
                    <a:pt x="951" y="76"/>
                    <a:pt x="978" y="51"/>
                    <a:pt x="981" y="47"/>
                  </a:cubicBezTo>
                  <a:cubicBezTo>
                    <a:pt x="982" y="53"/>
                    <a:pt x="985" y="126"/>
                    <a:pt x="985" y="126"/>
                  </a:cubicBezTo>
                  <a:cubicBezTo>
                    <a:pt x="1007" y="126"/>
                    <a:pt x="1007" y="126"/>
                    <a:pt x="1007" y="126"/>
                  </a:cubicBezTo>
                  <a:lnTo>
                    <a:pt x="100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54560" tIns="27280" rIns="54560" bIns="27280" numCol="1" anchor="t" anchorCtr="0" compatLnSpc="1">
              <a:prstTxWarp prst="textNoShape">
                <a:avLst/>
              </a:prstTxWarp>
            </a:bodyPr>
            <a:lstStyle/>
            <a:p>
              <a:endParaRPr lang="ru-RU" sz="1225"/>
            </a:p>
          </p:txBody>
        </p:sp>
      </p:grpSp>
      <p:sp>
        <p:nvSpPr>
          <p:cNvPr id="108" name="Текст 3"/>
          <p:cNvSpPr>
            <a:spLocks noGrp="1"/>
          </p:cNvSpPr>
          <p:nvPr>
            <p:ph type="body" sz="half" idx="2"/>
          </p:nvPr>
        </p:nvSpPr>
        <p:spPr>
          <a:xfrm>
            <a:off x="6557385" y="4666341"/>
            <a:ext cx="2701028" cy="315880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Июль 2018</a:t>
            </a:r>
            <a:endParaRPr lang="ru-RU" sz="1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09" name="Название 1"/>
          <p:cNvSpPr>
            <a:spLocks noGrp="1"/>
          </p:cNvSpPr>
          <p:nvPr>
            <p:ph type="ctrTitle"/>
          </p:nvPr>
        </p:nvSpPr>
        <p:spPr>
          <a:xfrm>
            <a:off x="2706882" y="1710291"/>
            <a:ext cx="6460831" cy="255596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/>
                </a:solidFill>
              </a:rPr>
              <a:t>Итоги подписных кампаний 2018 года. </a:t>
            </a:r>
            <a:r>
              <a:rPr lang="en-US" sz="2400" b="1" dirty="0" smtClean="0">
                <a:solidFill>
                  <a:schemeClr val="accent6"/>
                </a:solidFill>
              </a:rPr>
              <a:t/>
            </a:r>
            <a:br>
              <a:rPr lang="en-US" sz="2400" b="1" dirty="0" smtClean="0">
                <a:solidFill>
                  <a:schemeClr val="accent6"/>
                </a:solidFill>
              </a:rPr>
            </a:br>
            <a:r>
              <a:rPr lang="ru-RU" sz="2400" b="1" dirty="0" smtClean="0">
                <a:solidFill>
                  <a:schemeClr val="accent6"/>
                </a:solidFill>
              </a:rPr>
              <a:t>Актуальные тренды в развитии </a:t>
            </a:r>
            <a:br>
              <a:rPr lang="ru-RU" sz="2400" b="1" dirty="0" smtClean="0">
                <a:solidFill>
                  <a:schemeClr val="accent6"/>
                </a:solidFill>
              </a:rPr>
            </a:br>
            <a:r>
              <a:rPr lang="ru-RU" sz="2400" b="1" dirty="0" smtClean="0">
                <a:solidFill>
                  <a:schemeClr val="accent6"/>
                </a:solidFill>
              </a:rPr>
              <a:t>института подписки</a:t>
            </a: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r>
              <a:rPr lang="ru-RU" sz="2400" dirty="0" smtClean="0">
                <a:solidFill>
                  <a:schemeClr val="accent6"/>
                </a:solidFill>
              </a:rPr>
              <a:t/>
            </a:r>
            <a:br>
              <a:rPr lang="ru-RU" sz="2400" dirty="0" smtClean="0">
                <a:solidFill>
                  <a:schemeClr val="accent6"/>
                </a:solidFill>
              </a:rPr>
            </a:br>
            <a:r>
              <a:rPr lang="ru-RU" sz="1800" dirty="0" smtClean="0">
                <a:solidFill>
                  <a:schemeClr val="accent6"/>
                </a:solidFill>
              </a:rPr>
              <a:t>Директор макрорегиона Урал ФГУП «Почта России» </a:t>
            </a:r>
            <a:br>
              <a:rPr lang="ru-RU" sz="1800" dirty="0" smtClean="0">
                <a:solidFill>
                  <a:schemeClr val="accent6"/>
                </a:solidFill>
              </a:rPr>
            </a:br>
            <a:r>
              <a:rPr lang="ru-RU" sz="1800" dirty="0" smtClean="0">
                <a:solidFill>
                  <a:schemeClr val="accent6"/>
                </a:solidFill>
              </a:rPr>
              <a:t>Дмитрий Киселев</a:t>
            </a:r>
            <a:endParaRPr lang="ru-RU" sz="1800" b="1" dirty="0">
              <a:solidFill>
                <a:schemeClr val="accent6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380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Диаграмма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9670136"/>
              </p:ext>
            </p:extLst>
          </p:nvPr>
        </p:nvGraphicFramePr>
        <p:xfrm>
          <a:off x="2978353" y="1242755"/>
          <a:ext cx="5953980" cy="2916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2555" y="260587"/>
            <a:ext cx="6734132" cy="52890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</a:rPr>
              <a:t>Текущий рынок подписки</a:t>
            </a:r>
            <a:endParaRPr lang="ru-RU" sz="2000" b="1" dirty="0">
              <a:solidFill>
                <a:schemeClr val="accent6"/>
              </a:solidFill>
            </a:endParaRPr>
          </a:p>
        </p:txBody>
      </p:sp>
      <p:sp>
        <p:nvSpPr>
          <p:cNvPr id="13" name="Текст 1"/>
          <p:cNvSpPr txBox="1">
            <a:spLocks/>
          </p:cNvSpPr>
          <p:nvPr/>
        </p:nvSpPr>
        <p:spPr>
          <a:xfrm>
            <a:off x="280441" y="556374"/>
            <a:ext cx="3168073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176213" indent="-176213">
              <a:buFont typeface="Arial" panose="020B0604020202020204" pitchFamily="34" charset="0"/>
              <a:buChar char="•"/>
              <a:defRPr b="1"/>
            </a:lvl1pPr>
          </a:lstStyle>
          <a:p>
            <a:pPr marL="0" indent="0">
              <a:buNone/>
            </a:pPr>
            <a:r>
              <a:rPr lang="ru-RU" sz="10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Экспертные данные по 2017 году, млрд руб.</a:t>
            </a:r>
          </a:p>
        </p:txBody>
      </p:sp>
      <p:graphicFrame>
        <p:nvGraphicFramePr>
          <p:cNvPr id="60" name="Диаграмма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278906"/>
              </p:ext>
            </p:extLst>
          </p:nvPr>
        </p:nvGraphicFramePr>
        <p:xfrm>
          <a:off x="80959" y="1242755"/>
          <a:ext cx="2870209" cy="2925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87996" y="1586078"/>
            <a:ext cx="66396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2779B5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ru-RU" b="1" dirty="0" smtClean="0">
                <a:solidFill>
                  <a:srgbClr val="2779B5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US" sz="1600" b="1" dirty="0" smtClean="0">
                <a:solidFill>
                  <a:srgbClr val="2779B5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2779B5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050" b="1" dirty="0" smtClean="0">
                <a:solidFill>
                  <a:srgbClr val="2779B5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«Почта </a:t>
            </a:r>
          </a:p>
          <a:p>
            <a:pPr algn="ctr"/>
            <a:r>
              <a:rPr lang="ru-RU" sz="1050" b="1" dirty="0" smtClean="0">
                <a:solidFill>
                  <a:srgbClr val="2779B5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России»</a:t>
            </a:r>
            <a:endParaRPr lang="bg-BG" sz="1050" b="1" dirty="0">
              <a:solidFill>
                <a:srgbClr val="2779B5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87996" y="3488012"/>
            <a:ext cx="67358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05468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b="1" dirty="0" smtClean="0">
                <a:solidFill>
                  <a:srgbClr val="405468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600" b="1" dirty="0" smtClean="0">
                <a:solidFill>
                  <a:srgbClr val="405468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405468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1050" b="1" dirty="0" smtClean="0">
                <a:solidFill>
                  <a:srgbClr val="405468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(другие)</a:t>
            </a:r>
            <a:endParaRPr lang="bg-BG" sz="1050" b="1" dirty="0">
              <a:solidFill>
                <a:srgbClr val="405468"/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065371" y="2456367"/>
            <a:ext cx="12518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1000" b="1" dirty="0" smtClean="0">
                <a:solidFill>
                  <a:schemeClr val="accent3"/>
                </a:solidFill>
              </a:rPr>
              <a:t>РЫНОК </a:t>
            </a:r>
            <a:endParaRPr lang="en-US" sz="1000" b="1" dirty="0" smtClean="0">
              <a:solidFill>
                <a:schemeClr val="accent3"/>
              </a:solidFill>
            </a:endParaRPr>
          </a:p>
          <a:p>
            <a:pPr algn="ctr">
              <a:defRPr sz="10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1000" b="1" dirty="0" smtClean="0">
                <a:solidFill>
                  <a:schemeClr val="accent3"/>
                </a:solidFill>
              </a:rPr>
              <a:t>ПОДПИСКИ </a:t>
            </a:r>
            <a:endParaRPr lang="en-US" sz="1000" b="1" dirty="0" smtClean="0">
              <a:solidFill>
                <a:schemeClr val="accent3"/>
              </a:solidFill>
            </a:endParaRPr>
          </a:p>
          <a:p>
            <a:pPr algn="ctr">
              <a:defRPr sz="10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ru-RU" sz="1000" b="1" dirty="0" smtClean="0">
                <a:solidFill>
                  <a:schemeClr val="accent3"/>
                </a:solidFill>
              </a:rPr>
              <a:t>(15,3 млрд. руб.)</a:t>
            </a:r>
            <a:endParaRPr lang="ru-RU" sz="1000" b="1" dirty="0">
              <a:solidFill>
                <a:schemeClr val="accent3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26249" y="1147784"/>
            <a:ext cx="602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n-US" sz="1400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ru-RU" sz="1600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787604" y="2841079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405468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en-US" sz="1600" b="1" dirty="0" smtClean="0">
                <a:solidFill>
                  <a:srgbClr val="405468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b="1" dirty="0" smtClean="0">
              <a:solidFill>
                <a:srgbClr val="405468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510346" y="1184734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779B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57</a:t>
            </a:r>
            <a:r>
              <a:rPr lang="en-US" sz="1400" b="1" dirty="0" smtClean="0">
                <a:solidFill>
                  <a:srgbClr val="2779B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2779B5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13817" y="1159072"/>
            <a:ext cx="585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2C0C0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en-US" sz="1400" b="1" dirty="0" smtClean="0">
                <a:solidFill>
                  <a:srgbClr val="C2C0C0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C2C0C0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3251253" y="1567111"/>
            <a:ext cx="5196575" cy="565691"/>
            <a:chOff x="3291442" y="1196463"/>
            <a:chExt cx="5196575" cy="565691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291442" y="1196463"/>
              <a:ext cx="4664944" cy="520807"/>
              <a:chOff x="3291442" y="1196463"/>
              <a:chExt cx="3615021" cy="520807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3291442" y="1196500"/>
                <a:ext cx="2052000" cy="519125"/>
              </a:xfrm>
              <a:prstGeom prst="rect">
                <a:avLst/>
              </a:prstGeom>
              <a:solidFill>
                <a:srgbClr val="2779B5"/>
              </a:solidFill>
              <a:ln>
                <a:noFill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347494" y="1196463"/>
                <a:ext cx="828000" cy="519125"/>
              </a:xfrm>
              <a:prstGeom prst="rect">
                <a:avLst/>
              </a:prstGeom>
              <a:solidFill>
                <a:srgbClr val="405468"/>
              </a:solidFill>
              <a:ln>
                <a:noFill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0852" y="1198145"/>
                <a:ext cx="504000" cy="519125"/>
              </a:xfrm>
              <a:prstGeom prst="rect">
                <a:avLst/>
              </a:prstGeom>
              <a:solidFill>
                <a:srgbClr val="C2C0C0"/>
              </a:solidFill>
              <a:ln>
                <a:noFill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6690209" y="1198145"/>
                <a:ext cx="216254" cy="519125"/>
              </a:xfrm>
              <a:prstGeom prst="rect">
                <a:avLst/>
              </a:prstGeom>
              <a:solidFill>
                <a:srgbClr val="AEBCD5"/>
              </a:solidFill>
              <a:ln>
                <a:noFill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AEBCD5"/>
                  </a:solidFill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438146" y="1442028"/>
              <a:ext cx="63750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8,64</a:t>
              </a:r>
              <a:endParaRPr lang="bg-BG" sz="13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01371" y="1448409"/>
              <a:ext cx="60771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3,53</a:t>
              </a:r>
              <a:endParaRPr lang="bg-BG" sz="13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950666" y="1442834"/>
              <a:ext cx="60771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2,19</a:t>
              </a:r>
              <a:endParaRPr lang="bg-BG" sz="13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80305" y="1469766"/>
              <a:ext cx="60771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300" b="1" dirty="0" smtClean="0">
                  <a:solidFill>
                    <a:srgbClr val="AEBCD5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0,95</a:t>
              </a:r>
              <a:endParaRPr lang="bg-BG" sz="1300" b="1" dirty="0">
                <a:solidFill>
                  <a:srgbClr val="AEBCD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3216607" y="2029325"/>
            <a:ext cx="4128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405468"/>
                </a:solidFill>
                <a:latin typeface="Calibri Light" panose="020F0302020204030204" pitchFamily="34" charset="0"/>
              </a:rPr>
              <a:t>Рынок подписки 15,3 млрд. руб.</a:t>
            </a:r>
            <a:endParaRPr lang="bg-BG" sz="1000" b="1" dirty="0">
              <a:solidFill>
                <a:srgbClr val="405468"/>
              </a:solidFill>
              <a:latin typeface="Calibri Light" panose="020F0302020204030204" pitchFamily="34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3255837" y="3254391"/>
            <a:ext cx="4660801" cy="520879"/>
            <a:chOff x="3291441" y="1192175"/>
            <a:chExt cx="2801218" cy="52087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3291441" y="1193929"/>
              <a:ext cx="2064423" cy="519125"/>
            </a:xfrm>
            <a:prstGeom prst="rect">
              <a:avLst/>
            </a:prstGeom>
            <a:solidFill>
              <a:srgbClr val="2779B5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358484" y="1192175"/>
              <a:ext cx="530055" cy="519125"/>
            </a:xfrm>
            <a:prstGeom prst="rect">
              <a:avLst/>
            </a:prstGeom>
            <a:solidFill>
              <a:srgbClr val="405468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893050" y="1192176"/>
              <a:ext cx="83693" cy="519125"/>
            </a:xfrm>
            <a:prstGeom prst="rect">
              <a:avLst/>
            </a:prstGeom>
            <a:solidFill>
              <a:srgbClr val="C2C0C0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981069" y="1192176"/>
              <a:ext cx="111590" cy="519125"/>
            </a:xfrm>
            <a:prstGeom prst="rect">
              <a:avLst/>
            </a:prstGeom>
            <a:solidFill>
              <a:srgbClr val="AEBCD5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AEBCD5"/>
                </a:solidFill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371875" y="3473107"/>
            <a:ext cx="6375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8,64</a:t>
            </a:r>
            <a:endParaRPr lang="bg-BG" sz="13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20128" y="3479066"/>
            <a:ext cx="607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2,22</a:t>
            </a:r>
            <a:endParaRPr lang="bg-BG" sz="13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24712" y="3547764"/>
            <a:ext cx="607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C2C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0,36</a:t>
            </a:r>
            <a:endParaRPr lang="bg-BG" sz="1300" b="1" dirty="0">
              <a:solidFill>
                <a:srgbClr val="C2C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00394" y="3136269"/>
            <a:ext cx="6077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 smtClean="0">
                <a:solidFill>
                  <a:srgbClr val="AEBCD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0,51</a:t>
            </a:r>
            <a:endParaRPr lang="bg-BG" sz="1300" b="1" dirty="0">
              <a:solidFill>
                <a:srgbClr val="AEBCD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60827" y="2841079"/>
            <a:ext cx="42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n-US" sz="1400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ru-RU" sz="1600" b="1" dirty="0" smtClean="0">
                <a:solidFill>
                  <a:srgbClr val="AEBCD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34532" y="1159072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405468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r>
              <a:rPr lang="en-US" sz="1400" b="1" dirty="0" smtClean="0">
                <a:solidFill>
                  <a:srgbClr val="405468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405468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14957" y="283884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779B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74</a:t>
            </a:r>
            <a:r>
              <a:rPr lang="en-US" sz="1400" b="1" dirty="0" smtClean="0">
                <a:solidFill>
                  <a:srgbClr val="2779B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2779B5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39100" y="284107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2C0C0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400" b="1" dirty="0" smtClean="0">
                <a:solidFill>
                  <a:srgbClr val="C2C0C0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endParaRPr lang="ru-RU" sz="1600" b="1" dirty="0" smtClean="0">
              <a:solidFill>
                <a:srgbClr val="C2C0C0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14861" y="3766226"/>
            <a:ext cx="4412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405468"/>
                </a:solidFill>
                <a:latin typeface="Calibri Light" panose="020F0302020204030204" pitchFamily="34" charset="0"/>
              </a:rPr>
              <a:t>Канал подписки «ПОЧТЫ РОССИИ» – 11,73 млрд. руб.</a:t>
            </a:r>
            <a:endParaRPr lang="bg-BG" sz="1000" b="1" dirty="0">
              <a:solidFill>
                <a:srgbClr val="405468"/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02363" y="2452702"/>
            <a:ext cx="72000" cy="72000"/>
          </a:xfrm>
          <a:prstGeom prst="rect">
            <a:avLst/>
          </a:prstGeom>
          <a:solidFill>
            <a:srgbClr val="2779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3334398" y="2428169"/>
            <a:ext cx="11496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 smtClean="0">
                <a:solidFill>
                  <a:srgbClr val="2779B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Физические лица</a:t>
            </a:r>
            <a:endParaRPr lang="ru-RU" sz="1000" b="1" dirty="0" smtClean="0">
              <a:solidFill>
                <a:srgbClr val="2779B5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71706" y="2460639"/>
            <a:ext cx="72000" cy="72000"/>
          </a:xfrm>
          <a:prstGeom prst="rect">
            <a:avLst/>
          </a:prstGeom>
          <a:solidFill>
            <a:srgbClr val="4054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5007716" y="2420412"/>
            <a:ext cx="11775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405468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Юр. Лица, договора</a:t>
            </a:r>
            <a:endParaRPr lang="ru-RU" sz="1000" b="1" dirty="0" smtClean="0">
              <a:solidFill>
                <a:srgbClr val="405468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134532" y="2460639"/>
            <a:ext cx="86739" cy="93111"/>
          </a:xfrm>
          <a:prstGeom prst="rect">
            <a:avLst/>
          </a:prstGeom>
          <a:solidFill>
            <a:srgbClr val="B3B1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6248456" y="2422758"/>
            <a:ext cx="10234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B3B1B1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Юр. лица,</a:t>
            </a:r>
          </a:p>
          <a:p>
            <a:r>
              <a:rPr lang="ru-RU" sz="1050" b="1" dirty="0">
                <a:solidFill>
                  <a:srgbClr val="B3B1B1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</a:t>
            </a:r>
            <a:r>
              <a:rPr lang="ru-RU" sz="1050" b="1" dirty="0" smtClean="0">
                <a:solidFill>
                  <a:srgbClr val="B3B1B1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ендеры</a:t>
            </a:r>
            <a:endParaRPr lang="ru-RU" sz="1000" b="1" dirty="0" smtClean="0">
              <a:solidFill>
                <a:srgbClr val="B3B1B1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282119" y="2476285"/>
            <a:ext cx="83061" cy="85492"/>
          </a:xfrm>
          <a:prstGeom prst="rect">
            <a:avLst/>
          </a:prstGeom>
          <a:solidFill>
            <a:srgbClr val="859DC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7392365" y="2414429"/>
            <a:ext cx="9816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rgbClr val="859DC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Юр. Лица, </a:t>
            </a:r>
          </a:p>
          <a:p>
            <a:r>
              <a:rPr lang="ru-RU" sz="1050" b="1" dirty="0" smtClean="0">
                <a:solidFill>
                  <a:srgbClr val="859DC5"/>
                </a:solidFill>
                <a:latin typeface="Calibri Light" panose="020F03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издательская</a:t>
            </a:r>
            <a:endParaRPr lang="ru-RU" sz="1000" b="1" dirty="0" smtClean="0">
              <a:solidFill>
                <a:srgbClr val="859DC5"/>
              </a:solidFill>
              <a:latin typeface="Calibri Light" panose="020F03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3076276" y="3371505"/>
            <a:ext cx="6206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solidFill>
                  <a:srgbClr val="A6CEEC"/>
                </a:solidFill>
                <a:latin typeface="Calibri Light" panose="020F0302020204030204" pitchFamily="34" charset="0"/>
              </a:rPr>
              <a:t>млрд. </a:t>
            </a:r>
            <a:r>
              <a:rPr lang="ru-RU" sz="1000" b="1" dirty="0" smtClean="0">
                <a:solidFill>
                  <a:srgbClr val="A6CEEC"/>
                </a:solidFill>
                <a:latin typeface="Calibri Light" panose="020F0302020204030204" pitchFamily="34" charset="0"/>
              </a:rPr>
              <a:t>р.</a:t>
            </a:r>
            <a:endParaRPr lang="bg-BG" sz="600" b="1" dirty="0">
              <a:solidFill>
                <a:srgbClr val="A6CEEC"/>
              </a:solidFill>
              <a:latin typeface="Calibri Light" panose="020F0302020204030204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 rot="16200000">
            <a:off x="3038998" y="1677299"/>
            <a:ext cx="6206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solidFill>
                  <a:srgbClr val="A6CEEC"/>
                </a:solidFill>
                <a:latin typeface="Calibri Light" panose="020F0302020204030204" pitchFamily="34" charset="0"/>
              </a:rPr>
              <a:t>млрд. </a:t>
            </a:r>
            <a:r>
              <a:rPr lang="ru-RU" sz="1000" b="1" dirty="0" smtClean="0">
                <a:solidFill>
                  <a:srgbClr val="A6CEEC"/>
                </a:solidFill>
                <a:latin typeface="Calibri Light" panose="020F0302020204030204" pitchFamily="34" charset="0"/>
              </a:rPr>
              <a:t>р.</a:t>
            </a:r>
            <a:endParaRPr lang="bg-BG" sz="600" b="1" dirty="0">
              <a:solidFill>
                <a:srgbClr val="A6CEEC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161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1" grpId="0"/>
      <p:bldP spid="62" grpId="0"/>
      <p:bldP spid="63" grpId="0"/>
      <p:bldP spid="66" grpId="0"/>
      <p:bldP spid="69" grpId="0"/>
      <p:bldP spid="84" grpId="0"/>
      <p:bldP spid="87" grpId="0"/>
      <p:bldP spid="37" grpId="0"/>
      <p:bldP spid="49" grpId="0"/>
      <p:bldP spid="50" grpId="0"/>
      <p:bldP spid="51" grpId="0"/>
      <p:bldP spid="52" grpId="0"/>
      <p:bldP spid="57" grpId="0"/>
      <p:bldP spid="53" grpId="0"/>
      <p:bldP spid="55" grpId="0"/>
      <p:bldP spid="58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азвание 1"/>
          <p:cNvSpPr txBox="1">
            <a:spLocks/>
          </p:cNvSpPr>
          <p:nvPr/>
        </p:nvSpPr>
        <p:spPr>
          <a:xfrm>
            <a:off x="229074" y="253951"/>
            <a:ext cx="6347615" cy="617003"/>
          </a:xfr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chemeClr val="accent6"/>
                </a:solidFill>
                <a:latin typeface="+mn-lt"/>
              </a:rPr>
              <a:t>Результаты</a:t>
            </a:r>
            <a:r>
              <a:rPr lang="ru-RU" sz="2000" b="1" dirty="0">
                <a:solidFill>
                  <a:schemeClr val="accent6"/>
                </a:solidFill>
                <a:latin typeface="+mn-lt"/>
              </a:rPr>
              <a:t> </a:t>
            </a:r>
            <a:r>
              <a:rPr lang="ru-RU" sz="2000" b="1" dirty="0" smtClean="0">
                <a:solidFill>
                  <a:schemeClr val="accent6"/>
                </a:solidFill>
                <a:latin typeface="+mn-lt"/>
              </a:rPr>
              <a:t>подписных кампаний 2018 г.</a:t>
            </a:r>
            <a:endParaRPr lang="ru-RU" sz="2000" b="1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79" name="Таблица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827003"/>
              </p:ext>
            </p:extLst>
          </p:nvPr>
        </p:nvGraphicFramePr>
        <p:xfrm>
          <a:off x="240661" y="1457344"/>
          <a:ext cx="2977197" cy="24021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428">
                  <a:extLst>
                    <a:ext uri="{9D8B030D-6E8A-4147-A177-3AD203B41FA5}">
                      <a16:colId xmlns:a16="http://schemas.microsoft.com/office/drawing/2014/main" val="471041536"/>
                    </a:ext>
                  </a:extLst>
                </a:gridCol>
                <a:gridCol w="1901333">
                  <a:extLst>
                    <a:ext uri="{9D8B030D-6E8A-4147-A177-3AD203B41FA5}">
                      <a16:colId xmlns:a16="http://schemas.microsoft.com/office/drawing/2014/main" val="1899265609"/>
                    </a:ext>
                  </a:extLst>
                </a:gridCol>
                <a:gridCol w="733436">
                  <a:extLst>
                    <a:ext uri="{9D8B030D-6E8A-4147-A177-3AD203B41FA5}">
                      <a16:colId xmlns:a16="http://schemas.microsoft.com/office/drawing/2014/main" val="2900253032"/>
                    </a:ext>
                  </a:extLst>
                </a:gridCol>
              </a:tblGrid>
              <a:tr h="2841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МАКРОРЕГИОНЫ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</a:t>
                      </a: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25119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УРАЛ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 9,9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02048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СЕВЕРО-ЗАПАД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8,5%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53014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ЮГ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6,2%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164053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ВОЛГА-2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669470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СЕВЕРНЫЙ 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КАВКАЗ</a:t>
                      </a: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02570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ЦЕНТР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20,1%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468772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ВОЛГА-1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45381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ДАЛЬНИЙ 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ВОСТОК</a:t>
                      </a: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806782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СИБИРЬ</a:t>
                      </a:r>
                      <a:endParaRPr lang="ru-RU" sz="1200" b="0" kern="1200" dirty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943371"/>
                  </a:ext>
                </a:extLst>
              </a:tr>
              <a:tr h="1857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МОСКВА 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И МО</a:t>
                      </a:r>
                    </a:p>
                  </a:txBody>
                  <a:tcPr marL="53023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  -</a:t>
                      </a:r>
                      <a:r>
                        <a:rPr lang="ru-RU" sz="1200" b="0" kern="1200" dirty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353530"/>
                  </a:ext>
                </a:extLst>
              </a:tr>
              <a:tr h="19104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           РФ</a:t>
                      </a:r>
                      <a:endParaRPr lang="ru-RU" sz="1200" b="1" i="0" u="none" strike="noStrike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2779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  -</a:t>
                      </a:r>
                      <a:r>
                        <a:rPr lang="ru-RU" sz="12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13,4%</a:t>
                      </a: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44691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2033" y="1032249"/>
            <a:ext cx="830747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Динамика подписной кампании 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подписной кампании </a:t>
            </a:r>
            <a:r>
              <a:rPr lang="en-US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1H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  <a:endParaRPr lang="ru-RU" sz="1100" b="1" dirty="0">
              <a:solidFill>
                <a:srgbClr val="1261A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142447"/>
              </p:ext>
            </p:extLst>
          </p:nvPr>
        </p:nvGraphicFramePr>
        <p:xfrm>
          <a:off x="3325000" y="1461495"/>
          <a:ext cx="3645991" cy="1602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351">
                  <a:extLst>
                    <a:ext uri="{9D8B030D-6E8A-4147-A177-3AD203B41FA5}">
                      <a16:colId xmlns:a16="http://schemas.microsoft.com/office/drawing/2014/main" val="471041536"/>
                    </a:ext>
                  </a:extLst>
                </a:gridCol>
                <a:gridCol w="2422307">
                  <a:extLst>
                    <a:ext uri="{9D8B030D-6E8A-4147-A177-3AD203B41FA5}">
                      <a16:colId xmlns:a16="http://schemas.microsoft.com/office/drawing/2014/main" val="1899265609"/>
                    </a:ext>
                  </a:extLst>
                </a:gridCol>
                <a:gridCol w="804333">
                  <a:extLst>
                    <a:ext uri="{9D8B030D-6E8A-4147-A177-3AD203B41FA5}">
                      <a16:colId xmlns:a16="http://schemas.microsoft.com/office/drawing/2014/main" val="2900253032"/>
                    </a:ext>
                  </a:extLst>
                </a:gridCol>
              </a:tblGrid>
              <a:tr h="2587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ФИЛИАЛЫ МР УРАЛ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 ФЛ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25119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Курганской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-14%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02048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Свердловской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-5%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53014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Тюменской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164053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Ханты-Мансийского автономного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округа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669470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Челябинской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02570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Ямало-Ненецкого автономного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округа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-11%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468772"/>
                  </a:ext>
                </a:extLst>
              </a:tr>
              <a:tr h="182253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МР УРАЛ</a:t>
                      </a:r>
                      <a:endParaRPr lang="ru-RU" sz="1200" b="1" i="0" u="none" strike="noStrike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2779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-8%</a:t>
                      </a: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44691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024982"/>
              </p:ext>
            </p:extLst>
          </p:nvPr>
        </p:nvGraphicFramePr>
        <p:xfrm>
          <a:off x="7007628" y="1461494"/>
          <a:ext cx="941038" cy="16029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1038">
                  <a:extLst>
                    <a:ext uri="{9D8B030D-6E8A-4147-A177-3AD203B41FA5}">
                      <a16:colId xmlns:a16="http://schemas.microsoft.com/office/drawing/2014/main" val="128335109"/>
                    </a:ext>
                  </a:extLst>
                </a:gridCol>
              </a:tblGrid>
              <a:tr h="279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 ЮЛ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71001"/>
                  </a:ext>
                </a:extLst>
              </a:tr>
              <a:tr h="1863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-21%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1972"/>
                  </a:ext>
                </a:extLst>
              </a:tr>
              <a:tr h="2189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224960"/>
                  </a:ext>
                </a:extLst>
              </a:tr>
              <a:tr h="1951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-10%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444913"/>
                  </a:ext>
                </a:extLst>
              </a:tr>
              <a:tr h="1838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48%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4742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-3%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47605"/>
                  </a:ext>
                </a:extLst>
              </a:tr>
              <a:tr h="1648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01934"/>
                  </a:ext>
                </a:extLst>
              </a:tr>
              <a:tr h="1859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805308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080254"/>
              </p:ext>
            </p:extLst>
          </p:nvPr>
        </p:nvGraphicFramePr>
        <p:xfrm>
          <a:off x="7985303" y="1461495"/>
          <a:ext cx="941038" cy="15857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1038">
                  <a:extLst>
                    <a:ext uri="{9D8B030D-6E8A-4147-A177-3AD203B41FA5}">
                      <a16:colId xmlns:a16="http://schemas.microsoft.com/office/drawing/2014/main" val="128335109"/>
                    </a:ext>
                  </a:extLst>
                </a:gridCol>
              </a:tblGrid>
              <a:tr h="2548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 РЕД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71001"/>
                  </a:ext>
                </a:extLst>
              </a:tr>
              <a:tr h="1756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22%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1972"/>
                  </a:ext>
                </a:extLst>
              </a:tr>
              <a:tr h="221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20%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224960"/>
                  </a:ext>
                </a:extLst>
              </a:tr>
              <a:tr h="1652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28%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444913"/>
                  </a:ext>
                </a:extLst>
              </a:tr>
              <a:tr h="2236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236%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4742"/>
                  </a:ext>
                </a:extLst>
              </a:tr>
              <a:tr h="18148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47605"/>
                  </a:ext>
                </a:extLst>
              </a:tr>
              <a:tr h="190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effectLst/>
                          <a:latin typeface="Arial" panose="020B0604020202020204" pitchFamily="34" charset="0"/>
                        </a:rPr>
                        <a:t>69%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01934"/>
                  </a:ext>
                </a:extLst>
              </a:tr>
              <a:tr h="1728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effectLst/>
                          <a:latin typeface="Arial" panose="020B0604020202020204" pitchFamily="34" charset="0"/>
                        </a:rPr>
                        <a:t>75%</a:t>
                      </a: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805308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84499" y="3083643"/>
            <a:ext cx="56746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Динамика подписной кампании 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 </a:t>
            </a:r>
            <a:r>
              <a:rPr lang="ru-RU" sz="1100" b="1" dirty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 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подписной кампании </a:t>
            </a:r>
            <a:r>
              <a:rPr lang="en-US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2H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 </a:t>
            </a:r>
            <a:r>
              <a:rPr lang="ru-RU" sz="1100" b="1" dirty="0" smtClean="0">
                <a:solidFill>
                  <a:srgbClr val="1261A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(без РЕД)</a:t>
            </a:r>
            <a:endParaRPr lang="ru-RU" sz="1100" b="1" dirty="0">
              <a:solidFill>
                <a:srgbClr val="1261A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61228"/>
              </p:ext>
            </p:extLst>
          </p:nvPr>
        </p:nvGraphicFramePr>
        <p:xfrm>
          <a:off x="3325000" y="3545308"/>
          <a:ext cx="3645991" cy="15581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351">
                  <a:extLst>
                    <a:ext uri="{9D8B030D-6E8A-4147-A177-3AD203B41FA5}">
                      <a16:colId xmlns:a16="http://schemas.microsoft.com/office/drawing/2014/main" val="471041536"/>
                    </a:ext>
                  </a:extLst>
                </a:gridCol>
                <a:gridCol w="2422307">
                  <a:extLst>
                    <a:ext uri="{9D8B030D-6E8A-4147-A177-3AD203B41FA5}">
                      <a16:colId xmlns:a16="http://schemas.microsoft.com/office/drawing/2014/main" val="1899265609"/>
                    </a:ext>
                  </a:extLst>
                </a:gridCol>
                <a:gridCol w="804333">
                  <a:extLst>
                    <a:ext uri="{9D8B030D-6E8A-4147-A177-3AD203B41FA5}">
                      <a16:colId xmlns:a16="http://schemas.microsoft.com/office/drawing/2014/main" val="2900253032"/>
                    </a:ext>
                  </a:extLst>
                </a:gridCol>
              </a:tblGrid>
              <a:tr h="2138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№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ФИЛИАЛЫ МР УРАЛ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 ФЛ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425119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Курганской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- 11%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02048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Свердловской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-8%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53014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Тюменской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-12%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164053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Ханты-Мансийского автономного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округа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- 7%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669470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Челябинской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области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- 7%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025706"/>
                  </a:ext>
                </a:extLst>
              </a:tr>
              <a:tr h="1925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kern="1200" dirty="0">
                          <a:solidFill>
                            <a:srgbClr val="405468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5891" marR="5891" marT="5891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Arial" panose="020B0604020202020204" pitchFamily="34" charset="0"/>
                        </a:rPr>
                        <a:t>УФПС Ямало-Ненецкого автономного </a:t>
                      </a:r>
                      <a:r>
                        <a:rPr lang="ru-RU" sz="8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округа</a:t>
                      </a:r>
                      <a:endParaRPr lang="ru-RU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+8%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468772"/>
                  </a:ext>
                </a:extLst>
              </a:tr>
              <a:tr h="182253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solidFill>
                            <a:schemeClr val="accent1"/>
                          </a:solidFill>
                          <a:effectLst/>
                        </a:rPr>
                        <a:t>МР УРАЛ</a:t>
                      </a:r>
                      <a:endParaRPr lang="ru-RU" sz="1200" b="1" i="0" u="none" strike="noStrike" dirty="0" smtClean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A9C9E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91" marR="5891" marT="5891" marB="0" anchor="ctr">
                    <a:solidFill>
                      <a:srgbClr val="2779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</a:rPr>
                        <a:t>-9%</a:t>
                      </a:r>
                      <a:endParaRPr lang="ru-RU" sz="1000" b="1" i="0" u="none" strike="noStrike" dirty="0">
                        <a:solidFill>
                          <a:schemeClr val="accent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44691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78015"/>
              </p:ext>
            </p:extLst>
          </p:nvPr>
        </p:nvGraphicFramePr>
        <p:xfrm>
          <a:off x="7024015" y="3545307"/>
          <a:ext cx="941038" cy="1558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1038">
                  <a:extLst>
                    <a:ext uri="{9D8B030D-6E8A-4147-A177-3AD203B41FA5}">
                      <a16:colId xmlns:a16="http://schemas.microsoft.com/office/drawing/2014/main" val="128335109"/>
                    </a:ext>
                  </a:extLst>
                </a:gridCol>
              </a:tblGrid>
              <a:tr h="23554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ТИРАЖ ЮЛ</a:t>
                      </a:r>
                      <a:endParaRPr lang="ru-RU" sz="12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71001"/>
                  </a:ext>
                </a:extLst>
              </a:tr>
              <a:tr h="181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- 28%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1972"/>
                  </a:ext>
                </a:extLst>
              </a:tr>
              <a:tr h="2132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-6%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224960"/>
                  </a:ext>
                </a:extLst>
              </a:tr>
              <a:tr h="1900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+5,6%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444913"/>
                  </a:ext>
                </a:extLst>
              </a:tr>
              <a:tr h="2080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+11%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4742"/>
                  </a:ext>
                </a:extLst>
              </a:tr>
              <a:tr h="183507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- 7%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547605"/>
                  </a:ext>
                </a:extLst>
              </a:tr>
              <a:tr h="1652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+7%</a:t>
                      </a:r>
                      <a:endParaRPr lang="ru-RU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001934"/>
                  </a:ext>
                </a:extLst>
              </a:tr>
              <a:tr h="1810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0%</a:t>
                      </a:r>
                      <a:endParaRPr lang="ru-RU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A9C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805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9586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азвание 1"/>
          <p:cNvSpPr txBox="1">
            <a:spLocks/>
          </p:cNvSpPr>
          <p:nvPr/>
        </p:nvSpPr>
        <p:spPr>
          <a:xfrm>
            <a:off x="260605" y="81263"/>
            <a:ext cx="6347615" cy="751617"/>
          </a:xfr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chemeClr val="accent6"/>
                </a:solidFill>
              </a:rPr>
              <a:t>Предварительные результаты подписной кампании 2</a:t>
            </a:r>
            <a:r>
              <a:rPr lang="en-US" sz="2000" b="1" dirty="0" smtClean="0">
                <a:solidFill>
                  <a:schemeClr val="accent6"/>
                </a:solidFill>
              </a:rPr>
              <a:t>H</a:t>
            </a:r>
            <a:r>
              <a:rPr lang="ru-RU" sz="2000" b="1" dirty="0" smtClean="0">
                <a:solidFill>
                  <a:schemeClr val="accent6"/>
                </a:solidFill>
              </a:rPr>
              <a:t>2018 по Свердловской области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540113"/>
              </p:ext>
            </p:extLst>
          </p:nvPr>
        </p:nvGraphicFramePr>
        <p:xfrm>
          <a:off x="870857" y="1079865"/>
          <a:ext cx="7715794" cy="3605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234">
                  <a:extLst>
                    <a:ext uri="{9D8B030D-6E8A-4147-A177-3AD203B41FA5}">
                      <a16:colId xmlns:a16="http://schemas.microsoft.com/office/drawing/2014/main" val="55576675"/>
                    </a:ext>
                  </a:extLst>
                </a:gridCol>
                <a:gridCol w="1672572">
                  <a:extLst>
                    <a:ext uri="{9D8B030D-6E8A-4147-A177-3AD203B41FA5}">
                      <a16:colId xmlns:a16="http://schemas.microsoft.com/office/drawing/2014/main" val="2523813376"/>
                    </a:ext>
                  </a:extLst>
                </a:gridCol>
                <a:gridCol w="1898468">
                  <a:extLst>
                    <a:ext uri="{9D8B030D-6E8A-4147-A177-3AD203B41FA5}">
                      <a16:colId xmlns:a16="http://schemas.microsoft.com/office/drawing/2014/main" val="2155072717"/>
                    </a:ext>
                  </a:extLst>
                </a:gridCol>
                <a:gridCol w="1924595">
                  <a:extLst>
                    <a:ext uri="{9D8B030D-6E8A-4147-A177-3AD203B41FA5}">
                      <a16:colId xmlns:a16="http://schemas.microsoft.com/office/drawing/2014/main" val="601218546"/>
                    </a:ext>
                  </a:extLst>
                </a:gridCol>
                <a:gridCol w="1854925">
                  <a:extLst>
                    <a:ext uri="{9D8B030D-6E8A-4147-A177-3AD203B41FA5}">
                      <a16:colId xmlns:a16="http://schemas.microsoft.com/office/drawing/2014/main" val="28474350"/>
                    </a:ext>
                  </a:extLst>
                </a:gridCol>
              </a:tblGrid>
              <a:tr h="4390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Почтамт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Тираж </a:t>
                      </a:r>
                      <a:r>
                        <a:rPr lang="ru-RU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H</a:t>
                      </a:r>
                      <a:r>
                        <a:rPr lang="ru-RU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2017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Тираж </a:t>
                      </a:r>
                      <a:r>
                        <a:rPr lang="ru-RU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H</a:t>
                      </a:r>
                      <a:r>
                        <a:rPr lang="ru-RU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2018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Динамика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0848825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ЕКАТЕРИНБУРГ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12 756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12 417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-2,7%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2421808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АЛАПАЕВСК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9 377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9 055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-3,4%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69788686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АСБЕСТ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12 158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10 654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-12,4%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7279927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НОВОУРАЛЬСК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5 087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5 139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1,0%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305388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ИРБИТ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16 487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18 221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10,5%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737245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КАМЫШЛОВ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15 281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14 849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-2,8%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4504999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КРАСНОТУРЬИНСК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7 467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7 714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3,3%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59922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КРАСНОУФИМСК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24 980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22 275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-10,8%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4124653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НИЖНИЙ ТАГИЛ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19 200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17 998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-6,3%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5459788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ЛЕСНОЙ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9 608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6 628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-31,0%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1362737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ПЕРВОУРАЛЬСК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23 669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15 619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-34,0%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0960646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СЕРОВ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8 463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7 749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-8,4%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5188095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ТАЛИЦКИЙ РАЙОН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14 715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15 183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Calibri Light" panose="020F0302020204030204" pitchFamily="34" charset="0"/>
                        </a:rPr>
                        <a:t>3,2%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764141"/>
                  </a:ext>
                </a:extLst>
              </a:tr>
              <a:tr h="22616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179 248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163 501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Calibri Light" panose="020F0302020204030204" pitchFamily="34" charset="0"/>
                        </a:rPr>
                        <a:t>-</a:t>
                      </a:r>
                      <a:r>
                        <a:rPr lang="ru-RU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8%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0785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748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49" y="2617112"/>
            <a:ext cx="1483023" cy="22361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2682" y="1016774"/>
            <a:ext cx="4617574" cy="4042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54"/>
          </a:p>
        </p:txBody>
      </p:sp>
      <p:sp>
        <p:nvSpPr>
          <p:cNvPr id="8" name="Текст 1"/>
          <p:cNvSpPr txBox="1">
            <a:spLocks/>
          </p:cNvSpPr>
          <p:nvPr/>
        </p:nvSpPr>
        <p:spPr>
          <a:xfrm>
            <a:off x="71541" y="1557352"/>
            <a:ext cx="4198043" cy="3057127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Включение Изданий на сайт онлайн подписки;</a:t>
            </a:r>
          </a:p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Сбор и обработка заказов от </a:t>
            </a:r>
            <a:b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</a:b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Подписчиков на Издания;</a:t>
            </a:r>
          </a:p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Рекламно-информационные услуги </a:t>
            </a:r>
            <a:b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</a:b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с целью увеличения подписки </a:t>
            </a:r>
            <a:b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</a:b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Издания (на сайте, в каталоге);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/>
            </a:endParaRPr>
          </a:p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/>
            </a:endParaRPr>
          </a:p>
          <a:p>
            <a:pPr marL="0" indent="0" defTabSz="622931">
              <a:buClr>
                <a:srgbClr val="0070C0"/>
              </a:buClr>
              <a:buSzPct val="110000"/>
              <a:buNone/>
            </a:pPr>
            <a:r>
              <a:rPr lang="ru-RU" sz="1200" b="1" u="sng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В проекте:</a:t>
            </a:r>
            <a:endParaRPr lang="ru-RU" sz="1200" b="1" u="sng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/>
            </a:endParaRPr>
          </a:p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Редакционная подписка (доп. услуга);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/>
            </a:endParaRPr>
          </a:p>
          <a:p>
            <a:pPr defTabSz="622931">
              <a:buClr>
                <a:srgbClr val="0070C0"/>
              </a:buClr>
              <a:buSzPct val="110000"/>
              <a:buFont typeface="Arial" panose="020B0604020202020204" pitchFamily="34" charset="0"/>
              <a:buChar char="•"/>
            </a:pPr>
            <a:r>
              <a:rPr lang="ru-RU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Адресная </a:t>
            </a:r>
            <a:r>
              <a:rPr lang="ru-RU" sz="1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/>
              </a:rPr>
              <a:t>подписка (на 2-2019).</a:t>
            </a:r>
            <a:endParaRPr lang="ru-RU" sz="12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3779" y="979034"/>
            <a:ext cx="2851117" cy="285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54" b="1" dirty="0" smtClean="0">
                <a:solidFill>
                  <a:srgbClr val="0070C0"/>
                </a:solidFill>
              </a:rPr>
              <a:t>Возможности </a:t>
            </a:r>
            <a:r>
              <a:rPr lang="ru-RU" sz="1254" b="1" dirty="0">
                <a:solidFill>
                  <a:srgbClr val="0070C0"/>
                </a:solidFill>
              </a:rPr>
              <a:t>для издателя: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67145" y="1223565"/>
            <a:ext cx="458296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100% авансовая оплата заказа. </a:t>
            </a:r>
            <a:endParaRPr lang="en-US" sz="10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Дополнительная скидка на доставку ППИ в размере </a:t>
            </a:r>
            <a:r>
              <a:rPr lang="ru-RU" sz="1100" b="1" dirty="0">
                <a:solidFill>
                  <a:srgbClr val="FF0000"/>
                </a:solidFill>
                <a:latin typeface="Calibri" panose="020F0502020204030204" pitchFamily="34" charset="0"/>
              </a:rPr>
              <a:t>5% 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для изданий, входящих в перечень рекомендованных Экспертным советом при </a:t>
            </a:r>
            <a:r>
              <a:rPr lang="ru-RU" sz="10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Минкомсвязи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РФ;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Бесплатное участие в акциях </a:t>
            </a: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(декада 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подписки, предоставление особых условий для изданий, включенных в каталог «Почты России</a:t>
            </a: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»);</a:t>
            </a:r>
            <a:endParaRPr lang="ru-RU" sz="1000" b="1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Электронный документооборот (заполнение ППИ, Выдача Заказ-Наряда, отчетов по тиражам и др.);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Низкие тарифы на включение изданий в электронный и бумажный каталог;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Автоматический расчет подписных цен в каталоге;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Оперативная работа с обращениями 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Быстрое получение аналитики;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Участие в рекламных мероприятиях и </a:t>
            </a:r>
            <a:r>
              <a:rPr lang="en-US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 </a:t>
            </a: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кампаниях;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Продвижение подписки по различным каналам (мессенджеры, социальные сети);</a:t>
            </a:r>
          </a:p>
          <a:p>
            <a:pPr marL="199564" indent="-199564" algn="just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Экспедирование и магистральная доставка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.</a:t>
            </a:r>
            <a:endParaRPr lang="ru-RU" sz="1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4499" y="3871285"/>
            <a:ext cx="2989676" cy="285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54" b="1" dirty="0" smtClean="0">
                <a:solidFill>
                  <a:srgbClr val="0070C0"/>
                </a:solidFill>
              </a:rPr>
              <a:t>Возможности </a:t>
            </a:r>
            <a:r>
              <a:rPr lang="ru-RU" sz="1254" b="1" dirty="0">
                <a:solidFill>
                  <a:srgbClr val="0070C0"/>
                </a:solidFill>
              </a:rPr>
              <a:t>для подписчика: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43970" y="4160508"/>
            <a:ext cx="4110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9564" indent="-199564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Возможность оформления подписки на сайте и в ОПС в период Акции по более льготной цене</a:t>
            </a:r>
          </a:p>
          <a:p>
            <a:pPr marL="199564" indent="-199564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Онлайн 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подписка;</a:t>
            </a:r>
          </a:p>
          <a:p>
            <a:pPr marL="199564" indent="-199564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Возможность оформления подписки в других регионах России;</a:t>
            </a:r>
          </a:p>
          <a:p>
            <a:pPr marL="199564" indent="-199564" fontAlgn="base">
              <a:buClr>
                <a:srgbClr val="0070C0"/>
              </a:buClr>
              <a:buSzPct val="125000"/>
              <a:buFont typeface="Arial"/>
              <a:buChar char="•"/>
            </a:pP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Оплата картой без </a:t>
            </a:r>
            <a:r>
              <a:rPr lang="ru-RU" sz="1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комиссии</a:t>
            </a:r>
            <a:r>
              <a:rPr lang="ru-RU" sz="1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0565" y="1161638"/>
            <a:ext cx="2851117" cy="285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54" b="1" dirty="0">
                <a:solidFill>
                  <a:srgbClr val="0070C0"/>
                </a:solidFill>
              </a:rPr>
              <a:t>Услуги </a:t>
            </a:r>
            <a:r>
              <a:rPr lang="ru-RU" sz="1254" b="1" dirty="0" smtClean="0">
                <a:solidFill>
                  <a:srgbClr val="0070C0"/>
                </a:solidFill>
              </a:rPr>
              <a:t>подписного </a:t>
            </a:r>
            <a:r>
              <a:rPr lang="ru-RU" sz="1254" b="1" dirty="0">
                <a:solidFill>
                  <a:srgbClr val="0070C0"/>
                </a:solidFill>
              </a:rPr>
              <a:t>а</a:t>
            </a:r>
            <a:r>
              <a:rPr lang="ru-RU" sz="1254" b="1" dirty="0" smtClean="0">
                <a:solidFill>
                  <a:srgbClr val="0070C0"/>
                </a:solidFill>
              </a:rPr>
              <a:t>гентства</a:t>
            </a:r>
            <a:r>
              <a:rPr lang="ru-RU" sz="1254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14" name="Название 2"/>
          <p:cNvSpPr txBox="1">
            <a:spLocks/>
          </p:cNvSpPr>
          <p:nvPr/>
        </p:nvSpPr>
        <p:spPr>
          <a:xfrm>
            <a:off x="153473" y="312153"/>
            <a:ext cx="7058036" cy="55650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4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/>
              <a:t>Услуги подписного агентства  </a:t>
            </a:r>
            <a:r>
              <a:rPr lang="ru-RU" sz="2000" b="1" dirty="0"/>
              <a:t>ПОЧТЫ </a:t>
            </a:r>
            <a:r>
              <a:rPr lang="ru-RU" sz="2000" b="1" dirty="0" smtClean="0"/>
              <a:t>РОССИИ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8272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268" y="1016236"/>
            <a:ext cx="5935986" cy="115113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1786" y="2490394"/>
            <a:ext cx="4620348" cy="349100"/>
          </a:xfrm>
          <a:prstGeom prst="rect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0217"/>
            <a:endParaRPr lang="ru-RU" sz="143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Название 2"/>
          <p:cNvSpPr>
            <a:spLocks noGrp="1"/>
          </p:cNvSpPr>
          <p:nvPr>
            <p:ph type="title"/>
          </p:nvPr>
        </p:nvSpPr>
        <p:spPr>
          <a:xfrm>
            <a:off x="66325" y="221757"/>
            <a:ext cx="7711329" cy="55650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Динамика развития подписного агентства ПОЧТЫ РОССИИ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600"/>
          <p:cNvSpPr/>
          <p:nvPr/>
        </p:nvSpPr>
        <p:spPr>
          <a:xfrm>
            <a:off x="1680257" y="2769386"/>
            <a:ext cx="3435314" cy="462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>
              <a:lnSpc>
                <a:spcPct val="150000"/>
              </a:lnSpc>
            </a:pPr>
            <a:r>
              <a:rPr lang="ru-RU" sz="1600" dirty="0">
                <a:solidFill>
                  <a:srgbClr val="8A7066"/>
                </a:solidFill>
                <a:latin typeface="Calibri"/>
              </a:rPr>
              <a:t>108     </a:t>
            </a:r>
            <a:r>
              <a:rPr lang="ru-RU" sz="1600" dirty="0" smtClean="0">
                <a:solidFill>
                  <a:srgbClr val="8A7066"/>
                </a:solidFill>
                <a:latin typeface="Calibri"/>
              </a:rPr>
              <a:t>     497            652            36,0%</a:t>
            </a:r>
            <a:endParaRPr sz="16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16" name="Shape 600"/>
          <p:cNvSpPr/>
          <p:nvPr/>
        </p:nvSpPr>
        <p:spPr>
          <a:xfrm>
            <a:off x="1688527" y="3099986"/>
            <a:ext cx="3439924" cy="447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>
              <a:lnSpc>
                <a:spcPct val="150000"/>
              </a:lnSpc>
            </a:pPr>
            <a:r>
              <a:rPr lang="ru-RU" sz="1600" dirty="0">
                <a:solidFill>
                  <a:srgbClr val="8A7066"/>
                </a:solidFill>
                <a:latin typeface="Calibri"/>
              </a:rPr>
              <a:t>38          </a:t>
            </a:r>
            <a:r>
              <a:rPr lang="ru-RU" sz="1600" dirty="0" smtClean="0">
                <a:solidFill>
                  <a:srgbClr val="8A7066"/>
                </a:solidFill>
                <a:latin typeface="Calibri"/>
              </a:rPr>
              <a:t>  236            513            28,4</a:t>
            </a:r>
            <a:r>
              <a:rPr lang="ru-RU" sz="1600" dirty="0">
                <a:solidFill>
                  <a:srgbClr val="8A7066"/>
                </a:solidFill>
                <a:latin typeface="Calibri"/>
              </a:rPr>
              <a:t>% </a:t>
            </a:r>
            <a:endParaRPr sz="16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17" name="Shape 600"/>
          <p:cNvSpPr/>
          <p:nvPr/>
        </p:nvSpPr>
        <p:spPr>
          <a:xfrm>
            <a:off x="1688527" y="3417168"/>
            <a:ext cx="4715841" cy="446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>
              <a:lnSpc>
                <a:spcPct val="150000"/>
              </a:lnSpc>
            </a:pPr>
            <a:r>
              <a:rPr lang="ru-RU" sz="1600" dirty="0">
                <a:solidFill>
                  <a:srgbClr val="8A7066"/>
                </a:solidFill>
                <a:latin typeface="Calibri"/>
              </a:rPr>
              <a:t>-       </a:t>
            </a:r>
            <a:r>
              <a:rPr lang="ru-RU" sz="1600" dirty="0" smtClean="0">
                <a:solidFill>
                  <a:srgbClr val="8A7066"/>
                </a:solidFill>
                <a:latin typeface="Calibri"/>
              </a:rPr>
              <a:t>        266            644            35,6</a:t>
            </a:r>
            <a:r>
              <a:rPr lang="ru-RU" sz="1600" dirty="0">
                <a:solidFill>
                  <a:srgbClr val="8A7066"/>
                </a:solidFill>
                <a:latin typeface="Calibri"/>
              </a:rPr>
              <a:t>%   </a:t>
            </a:r>
            <a:endParaRPr sz="16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33" name="Shape 600"/>
          <p:cNvSpPr/>
          <p:nvPr/>
        </p:nvSpPr>
        <p:spPr>
          <a:xfrm>
            <a:off x="3533186" y="1426851"/>
            <a:ext cx="927615" cy="329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sz="2000" dirty="0">
                <a:solidFill>
                  <a:srgbClr val="8A7066"/>
                </a:solidFill>
                <a:latin typeface="Calibri"/>
              </a:rPr>
              <a:t>201</a:t>
            </a:r>
            <a:r>
              <a:rPr lang="ru-RU" sz="2000" dirty="0">
                <a:solidFill>
                  <a:srgbClr val="8A7066"/>
                </a:solidFill>
                <a:latin typeface="Calibri"/>
              </a:rPr>
              <a:t>8</a:t>
            </a:r>
            <a:endParaRPr sz="20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34" name="Shape 605"/>
          <p:cNvSpPr/>
          <p:nvPr/>
        </p:nvSpPr>
        <p:spPr>
          <a:xfrm>
            <a:off x="1867534" y="1771391"/>
            <a:ext cx="567144" cy="226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ctr">
              <a:spcBef>
                <a:spcPts val="0"/>
              </a:spcBef>
              <a:defRPr sz="3900" b="1">
                <a:solidFill>
                  <a:srgbClr val="97A6BC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lang="en-US" sz="2179" dirty="0">
                <a:solidFill>
                  <a:srgbClr val="1F5493"/>
                </a:solidFill>
                <a:latin typeface="Calibri"/>
              </a:rPr>
              <a:t>5</a:t>
            </a:r>
            <a:r>
              <a:rPr sz="1362" dirty="0">
                <a:solidFill>
                  <a:srgbClr val="1F5493"/>
                </a:solidFill>
                <a:latin typeface="Calibri"/>
              </a:rPr>
              <a:t>%</a:t>
            </a:r>
            <a:endParaRPr sz="1907" dirty="0">
              <a:solidFill>
                <a:srgbClr val="1F5493"/>
              </a:solidFill>
              <a:latin typeface="Calibri"/>
            </a:endParaRPr>
          </a:p>
        </p:txBody>
      </p:sp>
      <p:sp>
        <p:nvSpPr>
          <p:cNvPr id="35" name="Shape 605"/>
          <p:cNvSpPr/>
          <p:nvPr/>
        </p:nvSpPr>
        <p:spPr>
          <a:xfrm>
            <a:off x="2890618" y="1780815"/>
            <a:ext cx="567144" cy="250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ctr">
              <a:spcBef>
                <a:spcPts val="0"/>
              </a:spcBef>
              <a:defRPr sz="3900" b="1">
                <a:solidFill>
                  <a:srgbClr val="97A6BC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lang="ru-RU" sz="2179" dirty="0">
                <a:solidFill>
                  <a:srgbClr val="1F5493"/>
                </a:solidFill>
                <a:latin typeface="Calibri"/>
              </a:rPr>
              <a:t>40</a:t>
            </a:r>
            <a:r>
              <a:rPr sz="1226" dirty="0">
                <a:solidFill>
                  <a:srgbClr val="1F5493"/>
                </a:solidFill>
                <a:latin typeface="Calibri"/>
              </a:rPr>
              <a:t>%</a:t>
            </a:r>
            <a:endParaRPr sz="1089" dirty="0">
              <a:solidFill>
                <a:srgbClr val="1F5493"/>
              </a:solidFill>
              <a:latin typeface="Calibri"/>
            </a:endParaRPr>
          </a:p>
        </p:txBody>
      </p:sp>
      <p:sp>
        <p:nvSpPr>
          <p:cNvPr id="32" name="Shape 600"/>
          <p:cNvSpPr/>
          <p:nvPr/>
        </p:nvSpPr>
        <p:spPr>
          <a:xfrm>
            <a:off x="569953" y="1398985"/>
            <a:ext cx="915439" cy="329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sz="2000" dirty="0">
                <a:solidFill>
                  <a:srgbClr val="8A7066"/>
                </a:solidFill>
                <a:latin typeface="Calibri"/>
              </a:rPr>
              <a:t>201</a:t>
            </a:r>
            <a:r>
              <a:rPr lang="en-US" sz="2000" dirty="0">
                <a:solidFill>
                  <a:srgbClr val="8A7066"/>
                </a:solidFill>
                <a:latin typeface="Calibri"/>
              </a:rPr>
              <a:t>6</a:t>
            </a:r>
            <a:endParaRPr sz="20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40" name="Shape 600"/>
          <p:cNvSpPr/>
          <p:nvPr/>
        </p:nvSpPr>
        <p:spPr>
          <a:xfrm>
            <a:off x="129448" y="730420"/>
            <a:ext cx="5032344" cy="272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lang="ru-RU" sz="1634" dirty="0">
                <a:solidFill>
                  <a:srgbClr val="1F5493"/>
                </a:solidFill>
                <a:latin typeface="Calibri"/>
              </a:rPr>
              <a:t>Доля ПАПР от текущего рынка подписки (руб.)</a:t>
            </a:r>
            <a:endParaRPr sz="1634" dirty="0">
              <a:solidFill>
                <a:srgbClr val="1F5493"/>
              </a:solidFill>
              <a:latin typeface="Calibri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485392" y="2492161"/>
            <a:ext cx="795531" cy="349100"/>
          </a:xfrm>
          <a:prstGeom prst="rect">
            <a:avLst/>
          </a:pr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0217"/>
            <a:endParaRPr lang="ru-RU" sz="143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Shape 600"/>
          <p:cNvSpPr/>
          <p:nvPr/>
        </p:nvSpPr>
        <p:spPr>
          <a:xfrm>
            <a:off x="197915" y="2251473"/>
            <a:ext cx="5032344" cy="272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lang="ru-RU" sz="1634" dirty="0">
                <a:solidFill>
                  <a:srgbClr val="1F5493"/>
                </a:solidFill>
                <a:latin typeface="Calibri"/>
              </a:rPr>
              <a:t>Динамика включения ИД в каталог ПАПР</a:t>
            </a:r>
            <a:endParaRPr sz="1634" dirty="0">
              <a:solidFill>
                <a:srgbClr val="1F5493"/>
              </a:solidFill>
              <a:latin typeface="Calibri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076455" y="2497550"/>
            <a:ext cx="839458" cy="340243"/>
          </a:xfrm>
          <a:prstGeom prst="rect">
            <a:avLst/>
          </a:prstGeom>
          <a:solidFill>
            <a:srgbClr val="A7A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0217"/>
            <a:endParaRPr lang="ru-RU" sz="143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Shape 600"/>
          <p:cNvSpPr/>
          <p:nvPr/>
        </p:nvSpPr>
        <p:spPr>
          <a:xfrm>
            <a:off x="-89047" y="2871798"/>
            <a:ext cx="1558427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lang="ru-RU" sz="1362" dirty="0">
                <a:solidFill>
                  <a:srgbClr val="8A7066"/>
                </a:solidFill>
                <a:latin typeface="Calibri"/>
              </a:rPr>
              <a:t>Федеральные ИД</a:t>
            </a:r>
            <a:endParaRPr sz="1362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13" name="Shape 600"/>
          <p:cNvSpPr/>
          <p:nvPr/>
        </p:nvSpPr>
        <p:spPr>
          <a:xfrm>
            <a:off x="-1997" y="3195844"/>
            <a:ext cx="1506859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defTabSz="710217"/>
            <a:r>
              <a:rPr lang="ru-RU" sz="1362" dirty="0">
                <a:solidFill>
                  <a:srgbClr val="8A7066"/>
                </a:solidFill>
                <a:latin typeface="Calibri"/>
              </a:rPr>
              <a:t>Региональные ИД</a:t>
            </a:r>
            <a:endParaRPr sz="1362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14" name="Shape 600"/>
          <p:cNvSpPr/>
          <p:nvPr/>
        </p:nvSpPr>
        <p:spPr>
          <a:xfrm>
            <a:off x="102324" y="3494497"/>
            <a:ext cx="1506859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lang="ru-RU" sz="1362" dirty="0">
                <a:solidFill>
                  <a:srgbClr val="8A7066"/>
                </a:solidFill>
                <a:latin typeface="Calibri"/>
              </a:rPr>
              <a:t>Районные ИД</a:t>
            </a:r>
            <a:endParaRPr sz="1362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9" name="Shape 600"/>
          <p:cNvSpPr/>
          <p:nvPr/>
        </p:nvSpPr>
        <p:spPr>
          <a:xfrm>
            <a:off x="1691409" y="2560597"/>
            <a:ext cx="795531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sz="1100" dirty="0" smtClean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en-US" sz="1100" dirty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sz="1100" dirty="0">
              <a:solidFill>
                <a:srgbClr val="EEECE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6" name="Shape 600"/>
          <p:cNvSpPr/>
          <p:nvPr/>
        </p:nvSpPr>
        <p:spPr>
          <a:xfrm>
            <a:off x="2512121" y="2561753"/>
            <a:ext cx="620599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sz="1100" dirty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u-RU" sz="1100" dirty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sz="1100" dirty="0">
              <a:solidFill>
                <a:srgbClr val="EEECE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Shape 600"/>
          <p:cNvSpPr/>
          <p:nvPr/>
        </p:nvSpPr>
        <p:spPr>
          <a:xfrm>
            <a:off x="3341537" y="2566927"/>
            <a:ext cx="607940" cy="285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sz="1100" dirty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u-RU" sz="1100" dirty="0">
                <a:solidFill>
                  <a:srgbClr val="EEECE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endParaRPr sz="1100" dirty="0">
              <a:solidFill>
                <a:srgbClr val="EEECE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Shape 600"/>
          <p:cNvSpPr/>
          <p:nvPr/>
        </p:nvSpPr>
        <p:spPr>
          <a:xfrm>
            <a:off x="102323" y="3818921"/>
            <a:ext cx="1506859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r>
              <a:rPr lang="ru-RU" sz="1362" dirty="0">
                <a:solidFill>
                  <a:srgbClr val="8A7066"/>
                </a:solidFill>
                <a:latin typeface="Calibri"/>
              </a:rPr>
              <a:t>ИТОГО</a:t>
            </a:r>
            <a:endParaRPr sz="1362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37" name="Shape 600"/>
          <p:cNvSpPr/>
          <p:nvPr/>
        </p:nvSpPr>
        <p:spPr>
          <a:xfrm>
            <a:off x="1669057" y="3736998"/>
            <a:ext cx="3387271" cy="446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>
              <a:lnSpc>
                <a:spcPct val="150000"/>
              </a:lnSpc>
            </a:pPr>
            <a:r>
              <a:rPr lang="ru-RU" sz="1600" dirty="0">
                <a:solidFill>
                  <a:srgbClr val="8A7066"/>
                </a:solidFill>
                <a:latin typeface="Calibri"/>
              </a:rPr>
              <a:t>146        </a:t>
            </a:r>
            <a:r>
              <a:rPr lang="ru-RU" sz="1600" dirty="0" smtClean="0">
                <a:solidFill>
                  <a:srgbClr val="8A7066"/>
                </a:solidFill>
                <a:latin typeface="Calibri"/>
              </a:rPr>
              <a:t>  999          1809  	        100% </a:t>
            </a:r>
            <a:endParaRPr sz="1600" dirty="0">
              <a:solidFill>
                <a:srgbClr val="8A7066"/>
              </a:solidFill>
              <a:latin typeface="Calibri"/>
            </a:endParaRPr>
          </a:p>
        </p:txBody>
      </p:sp>
      <p:sp>
        <p:nvSpPr>
          <p:cNvPr id="38" name="Shape 600"/>
          <p:cNvSpPr/>
          <p:nvPr/>
        </p:nvSpPr>
        <p:spPr>
          <a:xfrm>
            <a:off x="3928252" y="2456879"/>
            <a:ext cx="863881" cy="397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5168" tIns="15168" rIns="15168" bIns="15168">
            <a:noAutofit/>
          </a:bodyPr>
          <a:lstStyle>
            <a:lvl1pPr algn="r">
              <a:spcBef>
                <a:spcPts val="0"/>
              </a:spcBef>
              <a:defRPr sz="39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algn="l" defTabSz="710217"/>
            <a:endParaRPr sz="2179" dirty="0">
              <a:solidFill>
                <a:srgbClr val="EEECE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851" y="845258"/>
            <a:ext cx="3634151" cy="1838675"/>
          </a:xfrm>
          <a:prstGeom prst="rect">
            <a:avLst/>
          </a:prstGeom>
        </p:spPr>
      </p:pic>
      <p:graphicFrame>
        <p:nvGraphicFramePr>
          <p:cNvPr id="27" name="Диаграмма 26"/>
          <p:cNvGraphicFramePr/>
          <p:nvPr>
            <p:extLst>
              <p:ext uri="{D42A27DB-BD31-4B8C-83A1-F6EECF244321}">
                <p14:modId xmlns:p14="http://schemas.microsoft.com/office/powerpoint/2010/main" val="5716147"/>
              </p:ext>
            </p:extLst>
          </p:nvPr>
        </p:nvGraphicFramePr>
        <p:xfrm>
          <a:off x="4957085" y="2501494"/>
          <a:ext cx="4028434" cy="2124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723521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7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356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айд-разделитель">
  <a:themeElements>
    <a:clrScheme name="Russian Post colors">
      <a:dk1>
        <a:srgbClr val="003399"/>
      </a:dk1>
      <a:lt1>
        <a:sysClr val="window" lastClr="FFFFFF"/>
      </a:lt1>
      <a:dk2>
        <a:srgbClr val="262626"/>
      </a:dk2>
      <a:lt2>
        <a:srgbClr val="FFFFFF"/>
      </a:lt2>
      <a:accent1>
        <a:srgbClr val="003399"/>
      </a:accent1>
      <a:accent2>
        <a:srgbClr val="1468AE"/>
      </a:accent2>
      <a:accent3>
        <a:srgbClr val="B1232F"/>
      </a:accent3>
      <a:accent4>
        <a:srgbClr val="BE6529"/>
      </a:accent4>
      <a:accent5>
        <a:srgbClr val="4D657F"/>
      </a:accent5>
      <a:accent6>
        <a:srgbClr val="FFFFFF"/>
      </a:accent6>
      <a:hlink>
        <a:srgbClr val="003399"/>
      </a:hlink>
      <a:folHlink>
        <a:srgbClr val="8046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Внутренний слайд">
  <a:themeElements>
    <a:clrScheme name="Russian Post colors">
      <a:dk1>
        <a:srgbClr val="003399"/>
      </a:dk1>
      <a:lt1>
        <a:sysClr val="window" lastClr="FFFFFF"/>
      </a:lt1>
      <a:dk2>
        <a:srgbClr val="262626"/>
      </a:dk2>
      <a:lt2>
        <a:srgbClr val="FFFFFF"/>
      </a:lt2>
      <a:accent1>
        <a:srgbClr val="003399"/>
      </a:accent1>
      <a:accent2>
        <a:srgbClr val="1468AE"/>
      </a:accent2>
      <a:accent3>
        <a:srgbClr val="B1232F"/>
      </a:accent3>
      <a:accent4>
        <a:srgbClr val="BE6529"/>
      </a:accent4>
      <a:accent5>
        <a:srgbClr val="4D657F"/>
      </a:accent5>
      <a:accent6>
        <a:srgbClr val="FFFFFF"/>
      </a:accent6>
      <a:hlink>
        <a:srgbClr val="003399"/>
      </a:hlink>
      <a:folHlink>
        <a:srgbClr val="8046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Финальный слайд 2">
  <a:themeElements>
    <a:clrScheme name="Russian Post colors">
      <a:dk1>
        <a:srgbClr val="003399"/>
      </a:dk1>
      <a:lt1>
        <a:sysClr val="window" lastClr="FFFFFF"/>
      </a:lt1>
      <a:dk2>
        <a:srgbClr val="262626"/>
      </a:dk2>
      <a:lt2>
        <a:srgbClr val="FFFFFF"/>
      </a:lt2>
      <a:accent1>
        <a:srgbClr val="003399"/>
      </a:accent1>
      <a:accent2>
        <a:srgbClr val="1468AE"/>
      </a:accent2>
      <a:accent3>
        <a:srgbClr val="B1232F"/>
      </a:accent3>
      <a:accent4>
        <a:srgbClr val="BE6529"/>
      </a:accent4>
      <a:accent5>
        <a:srgbClr val="4D657F"/>
      </a:accent5>
      <a:accent6>
        <a:srgbClr val="FFFFFF"/>
      </a:accent6>
      <a:hlink>
        <a:srgbClr val="003399"/>
      </a:hlink>
      <a:folHlink>
        <a:srgbClr val="8046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Рабочий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3097DDA18DD544DACF36F6D987584FA" ma:contentTypeVersion="1" ma:contentTypeDescription="Создание документа." ma:contentTypeScope="" ma:versionID="94c13679cb61f74b8e35b1c497a8e43d">
  <xsd:schema xmlns:xsd="http://www.w3.org/2001/XMLSchema" xmlns:xs="http://www.w3.org/2001/XMLSchema" xmlns:p="http://schemas.microsoft.com/office/2006/metadata/properties" xmlns:ns2="a2950729-9f65-4c6c-ac14-55f324d67b1e" xmlns:ns3="5424c596-bc83-4354-865b-d1551125df06" targetNamespace="http://schemas.microsoft.com/office/2006/metadata/properties" ma:root="true" ma:fieldsID="c9ae3919950f9d577c6e693b88160444" ns2:_="" ns3:_="">
    <xsd:import namespace="a2950729-9f65-4c6c-ac14-55f324d67b1e"/>
    <xsd:import namespace="5424c596-bc83-4354-865b-d1551125df0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a__x043e__x043c__x043c__x0435__x043d__x0442__x0430__x0440__x0438__x0439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950729-9f65-4c6c-ac14-55f324d67b1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24c596-bc83-4354-865b-d1551125df06" elementFormDefault="qualified">
    <xsd:import namespace="http://schemas.microsoft.com/office/2006/documentManagement/types"/>
    <xsd:import namespace="http://schemas.microsoft.com/office/infopath/2007/PartnerControls"/>
    <xsd:element name="_x041a__x043e__x043c__x043c__x0435__x043d__x0442__x0430__x0440__x0438__x0439_" ma:index="11" nillable="true" ma:displayName="Комментарий" ma:internalName="_x041a__x043e__x043c__x043c__x0435__x043d__x0442__x0430__x0440__x0438__x0439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041a__x043e__x043c__x043c__x0435__x043d__x0442__x0430__x0440__x0438__x0439_ xmlns="5424c596-bc83-4354-865b-d1551125df06" xsi:nil="true"/>
    <_dlc_DocId xmlns="a2950729-9f65-4c6c-ac14-55f324d67b1e">7M3ACZKCNND2-32-508</_dlc_DocId>
    <_dlc_DocIdUrl xmlns="a2950729-9f65-4c6c-ac14-55f324d67b1e">
      <Url>https://spwa.russianpost.ru/_layouts/15/DocIdRedir.aspx?ID=7M3ACZKCNND2-32-508</Url>
      <Description>7M3ACZKCNND2-32-508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B80391-55A3-4AC8-B923-40B4FDE1317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66AA6F5-1D7D-4135-A794-4E3FA0FD59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950729-9f65-4c6c-ac14-55f324d67b1e"/>
    <ds:schemaRef ds:uri="5424c596-bc83-4354-865b-d1551125df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168519-833C-4C4E-B615-252C8D7C6BD2}">
  <ds:schemaRefs>
    <ds:schemaRef ds:uri="5424c596-bc83-4354-865b-d1551125df06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a2950729-9f65-4c6c-ac14-55f324d67b1e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77726576-D1E8-4F61-99A7-CB7A47F3F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31469</TotalTime>
  <Words>795</Words>
  <Application>Microsoft Office PowerPoint</Application>
  <PresentationFormat>Произвольный</PresentationFormat>
  <Paragraphs>279</Paragraphs>
  <Slides>7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</vt:lpstr>
      <vt:lpstr>Calibri</vt:lpstr>
      <vt:lpstr>Calibri Light</vt:lpstr>
      <vt:lpstr>Helvetica Neue</vt:lpstr>
      <vt:lpstr>HelveticaNeueCyr</vt:lpstr>
      <vt:lpstr>Tahoma</vt:lpstr>
      <vt:lpstr>Слайд-разделитель</vt:lpstr>
      <vt:lpstr>Внутренний слайд</vt:lpstr>
      <vt:lpstr>Финальный слайд 2</vt:lpstr>
      <vt:lpstr>Рабочий </vt:lpstr>
      <vt:lpstr>Итоги подписных кампаний 2018 года.  Актуальные тренды в развитии  института подписки   Директор макрорегиона Урал ФГУП «Почта России»  Дмитрий Киселев</vt:lpstr>
      <vt:lpstr>Текущий рынок подписки</vt:lpstr>
      <vt:lpstr>Презентация PowerPoint</vt:lpstr>
      <vt:lpstr>Презентация PowerPoint</vt:lpstr>
      <vt:lpstr>Презентация PowerPoint</vt:lpstr>
      <vt:lpstr>Динамика развития подписного агентства ПОЧТЫ РОССИИ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Киселёв Дмитрий Николаевич</cp:lastModifiedBy>
  <cp:revision>787</cp:revision>
  <cp:lastPrinted>2018-07-06T05:44:56Z</cp:lastPrinted>
  <dcterms:created xsi:type="dcterms:W3CDTF">2015-04-20T10:22:07Z</dcterms:created>
  <dcterms:modified xsi:type="dcterms:W3CDTF">2018-07-06T05:56:35Z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0x01010043097DDA18DD544DACF36F6D987584FA</vt:lpwstr>
  </property>
  <property fmtid="{D5CDD505-2E9C-101B-9397-08002B2CF9AE}" pid="3" name="_dlc_DocIdItemGuid">
    <vt:lpwstr>a7d8d67d-fe31-41b1-82a9-6cf94fa06537</vt:lpwstr>
  </property>
</Properties>
</file>