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3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13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7/6/2018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7/6/2018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7/6/2018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7/6/2018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7/6/2018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7/6/2018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7/6/2018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7/6/2018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7/6/2018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7/6/2018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300" y="573759"/>
            <a:ext cx="3022600" cy="6723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7/6/2018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7/6/2018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7/6/2018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7/6/2018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7/6/2018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7/6/2018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7/6/2018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7/6/2018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dirty="0" smtClean="0"/>
              <a:t>Трансформации </a:t>
            </a:r>
            <a:br>
              <a:rPr lang="ru-RU" sz="4000" dirty="0" smtClean="0"/>
            </a:br>
            <a:r>
              <a:rPr lang="ru-RU" sz="4000" dirty="0" smtClean="0"/>
              <a:t>регионального </a:t>
            </a:r>
            <a:r>
              <a:rPr lang="ru-RU" sz="4000" dirty="0" err="1" smtClean="0"/>
              <a:t>медиабизнеса</a:t>
            </a:r>
            <a:r>
              <a:rPr lang="ru-RU" sz="4000" dirty="0" smtClean="0"/>
              <a:t>: </a:t>
            </a:r>
            <a:br>
              <a:rPr lang="ru-RU" sz="4000" dirty="0" smtClean="0"/>
            </a:br>
            <a:r>
              <a:rPr lang="ru-RU" sz="4000" dirty="0" smtClean="0"/>
              <a:t>20 лет назад 20 лет вперёд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5105372"/>
            <a:ext cx="8825658" cy="45060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4"/>
                </a:solidFill>
              </a:rPr>
              <a:t>А. Н. </a:t>
            </a:r>
            <a:r>
              <a:rPr lang="ru-RU" b="1" cap="none" dirty="0" err="1" smtClean="0">
                <a:solidFill>
                  <a:schemeClr val="accent4"/>
                </a:solidFill>
              </a:rPr>
              <a:t>Выборнов</a:t>
            </a:r>
            <a:r>
              <a:rPr lang="ru-RU" b="1" cap="none" dirty="0" smtClean="0">
                <a:solidFill>
                  <a:schemeClr val="accent4"/>
                </a:solidFill>
              </a:rPr>
              <a:t>, генеральный директор ИД «ВИК-Медиа»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6835" y="5699299"/>
            <a:ext cx="10147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4"/>
                </a:solidFill>
              </a:rPr>
              <a:t>6 июля 2018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784" y="1307182"/>
            <a:ext cx="5836932" cy="1298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47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000" b="1" dirty="0" smtClean="0"/>
              <a:t>1995-1999</a:t>
            </a:r>
            <a:br>
              <a:rPr lang="ru-RU" sz="3000" b="1" dirty="0" smtClean="0"/>
            </a:br>
            <a:r>
              <a:rPr lang="ru-RU" sz="3000" b="1" dirty="0" smtClean="0"/>
              <a:t>Этап </a:t>
            </a:r>
            <a:r>
              <a:rPr lang="en-US" sz="3000" b="1" dirty="0" smtClean="0"/>
              <a:t>I</a:t>
            </a:r>
            <a:r>
              <a:rPr lang="ru-RU" sz="3000" b="1" dirty="0" smtClean="0"/>
              <a:t>. Героический</a:t>
            </a:r>
            <a:br>
              <a:rPr lang="ru-RU" sz="3000" b="1" dirty="0" smtClean="0"/>
            </a:br>
            <a:r>
              <a:rPr lang="ru-RU" sz="2000" b="1" dirty="0" smtClean="0"/>
              <a:t>(старт, поиск формата, зарождение, находка, удача)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814390" y="2472083"/>
            <a:ext cx="602200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Сильный</a:t>
            </a:r>
            <a:r>
              <a:rPr lang="ru-RU" sz="2400" b="1" dirty="0"/>
              <a:t> лидер</a:t>
            </a:r>
            <a:r>
              <a:rPr lang="ru-RU" sz="2400" b="1" dirty="0" smtClean="0"/>
              <a:t>, сильный коллектив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Слабая структурированность (менеджмент)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Слабый рынок </a:t>
            </a:r>
            <a:r>
              <a:rPr lang="ru-RU" sz="2400" b="1" dirty="0" smtClean="0">
                <a:sym typeface="Wingdings" panose="05000000000000000000" pitchFamily="2" charset="2"/>
              </a:rPr>
              <a:t></a:t>
            </a:r>
            <a:endParaRPr lang="ru-RU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Слабые конкуренты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Слабые продукты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Мало денег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Влияние государства = 0</a:t>
            </a:r>
            <a:endParaRPr lang="ru-RU" sz="2400" b="1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" t="-372" r="12469" b="372"/>
          <a:stretch/>
        </p:blipFill>
        <p:spPr>
          <a:xfrm>
            <a:off x="544559" y="2565400"/>
            <a:ext cx="4991101" cy="3416300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300" y="573759"/>
            <a:ext cx="3022600" cy="67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56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000" b="1" dirty="0" smtClean="0"/>
              <a:t>2000-2008</a:t>
            </a:r>
            <a:br>
              <a:rPr lang="ru-RU" sz="3000" b="1" dirty="0" smtClean="0"/>
            </a:br>
            <a:r>
              <a:rPr lang="ru-RU" sz="3000" b="1" dirty="0" smtClean="0"/>
              <a:t>Этап </a:t>
            </a:r>
            <a:r>
              <a:rPr lang="en-US" sz="3000" b="1" dirty="0" smtClean="0"/>
              <a:t>I</a:t>
            </a:r>
            <a:r>
              <a:rPr lang="en-US" sz="3000" b="1" dirty="0"/>
              <a:t> </a:t>
            </a:r>
            <a:r>
              <a:rPr lang="en-US" sz="3000" b="1" dirty="0" err="1"/>
              <a:t>I</a:t>
            </a:r>
            <a:r>
              <a:rPr lang="ru-RU" sz="3000" b="1" dirty="0" smtClean="0"/>
              <a:t>. Захватнический поход</a:t>
            </a:r>
            <a:br>
              <a:rPr lang="ru-RU" sz="3000" b="1" dirty="0" smtClean="0"/>
            </a:br>
            <a:r>
              <a:rPr lang="ru-RU" sz="2000" b="1" dirty="0" smtClean="0"/>
              <a:t>(становление, расширение)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814391" y="2535583"/>
            <a:ext cx="58541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Сильный коллектив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Сильные продукты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Средняя структурированность </a:t>
            </a:r>
            <a:r>
              <a:rPr lang="ru-RU" sz="2400" b="1" dirty="0" smtClean="0">
                <a:sym typeface="Wingdings" panose="05000000000000000000" pitchFamily="2" charset="2"/>
              </a:rPr>
              <a:t></a:t>
            </a:r>
            <a:endParaRPr lang="ru-RU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Сильный рынок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Сильные конкуренты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Много денег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Влияние государства  </a:t>
            </a:r>
            <a:r>
              <a:rPr lang="ru-RU" sz="2400" b="1" dirty="0" smtClean="0">
                <a:sym typeface="Wingdings" panose="05000000000000000000" pitchFamily="2" charset="2"/>
              </a:rPr>
              <a:t></a:t>
            </a:r>
            <a:endParaRPr lang="ru-RU" sz="2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70" y="2633317"/>
            <a:ext cx="5265973" cy="3416300"/>
          </a:xfrm>
        </p:spPr>
      </p:pic>
    </p:spTree>
    <p:extLst>
      <p:ext uri="{BB962C8B-B14F-4D97-AF65-F5344CB8AC3E}">
        <p14:creationId xmlns:p14="http://schemas.microsoft.com/office/powerpoint/2010/main" val="242432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000" b="1" dirty="0" smtClean="0"/>
              <a:t>2009-2013</a:t>
            </a:r>
            <a:br>
              <a:rPr lang="ru-RU" sz="3000" b="1" dirty="0" smtClean="0"/>
            </a:br>
            <a:r>
              <a:rPr lang="ru-RU" sz="3000" b="1" dirty="0" smtClean="0"/>
              <a:t>Этап </a:t>
            </a:r>
            <a:r>
              <a:rPr lang="en-US" sz="3000" b="1" dirty="0" smtClean="0"/>
              <a:t>I</a:t>
            </a:r>
            <a:r>
              <a:rPr lang="en-US" sz="3000" b="1" dirty="0"/>
              <a:t> </a:t>
            </a:r>
            <a:r>
              <a:rPr lang="en-US" sz="3000" b="1" dirty="0" err="1"/>
              <a:t>I</a:t>
            </a:r>
            <a:r>
              <a:rPr lang="en-US" sz="3000" b="1" dirty="0" smtClean="0"/>
              <a:t> </a:t>
            </a:r>
            <a:r>
              <a:rPr lang="en-US" sz="3000" b="1" dirty="0" err="1"/>
              <a:t>I</a:t>
            </a:r>
            <a:r>
              <a:rPr lang="ru-RU" sz="3000" b="1" dirty="0" smtClean="0"/>
              <a:t>. Жирный период</a:t>
            </a:r>
            <a:br>
              <a:rPr lang="ru-RU" sz="3000" b="1" dirty="0" smtClean="0"/>
            </a:br>
            <a:r>
              <a:rPr lang="ru-RU" sz="2000" b="1" dirty="0" smtClean="0"/>
              <a:t>(</a:t>
            </a:r>
            <a:r>
              <a:rPr lang="ru-RU" sz="2000" b="1" dirty="0" err="1" smtClean="0"/>
              <a:t>почивание</a:t>
            </a:r>
            <a:r>
              <a:rPr lang="ru-RU" sz="2000" b="1" dirty="0" smtClean="0"/>
              <a:t> на лаврах)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814390" y="2459383"/>
            <a:ext cx="651730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Сильный коллектив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Сильные продукты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Сильная структурированность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Слабеющий рынок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Сильные конкуренты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Много денег (не хватает, так займём)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Влияние государства  </a:t>
            </a:r>
            <a:r>
              <a:rPr lang="ru-RU" sz="2400" b="1" dirty="0" smtClean="0">
                <a:sym typeface="Wingdings" panose="05000000000000000000" pitchFamily="2" charset="2"/>
              </a:rPr>
              <a:t> </a:t>
            </a:r>
            <a:br>
              <a:rPr lang="ru-RU" sz="2400" b="1" dirty="0" smtClean="0">
                <a:sym typeface="Wingdings" panose="05000000000000000000" pitchFamily="2" charset="2"/>
              </a:rPr>
            </a:br>
            <a:r>
              <a:rPr lang="ru-RU" sz="2400" b="1" dirty="0" smtClean="0">
                <a:sym typeface="Wingdings" panose="05000000000000000000" pitchFamily="2" charset="2"/>
              </a:rPr>
              <a:t>(регулирование рекламного рынка, бумага, пошлины) </a:t>
            </a:r>
            <a:endParaRPr lang="ru-RU" sz="24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33" y="2576094"/>
            <a:ext cx="4813729" cy="3634206"/>
          </a:xfrm>
        </p:spPr>
      </p:pic>
    </p:spTree>
    <p:extLst>
      <p:ext uri="{BB962C8B-B14F-4D97-AF65-F5344CB8AC3E}">
        <p14:creationId xmlns:p14="http://schemas.microsoft.com/office/powerpoint/2010/main" val="102270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854" y="872068"/>
            <a:ext cx="8761413" cy="706964"/>
          </a:xfrm>
        </p:spPr>
        <p:txBody>
          <a:bodyPr/>
          <a:lstStyle/>
          <a:p>
            <a:r>
              <a:rPr lang="ru-RU" sz="2800" b="1" dirty="0" smtClean="0"/>
              <a:t>2014-2019</a:t>
            </a:r>
            <a:br>
              <a:rPr lang="ru-RU" sz="2800" b="1" dirty="0" smtClean="0"/>
            </a:br>
            <a:r>
              <a:rPr lang="ru-RU" sz="2800" b="1" dirty="0" smtClean="0"/>
              <a:t>Этап </a:t>
            </a:r>
            <a:r>
              <a:rPr lang="en-US" sz="2800" b="1" dirty="0" smtClean="0"/>
              <a:t>IV</a:t>
            </a:r>
            <a:r>
              <a:rPr lang="ru-RU" sz="2800" b="1" dirty="0" smtClean="0"/>
              <a:t>. Период «худого ведра»</a:t>
            </a:r>
            <a:r>
              <a:rPr lang="ru-RU" sz="3000" b="1" dirty="0" smtClean="0"/>
              <a:t/>
            </a:r>
            <a:br>
              <a:rPr lang="ru-RU" sz="3000" b="1" dirty="0" smtClean="0"/>
            </a:br>
            <a:r>
              <a:rPr lang="ru-RU" sz="2000" b="1" dirty="0" smtClean="0"/>
              <a:t>«Как всегда в России зима наступила внезапно» </a:t>
            </a:r>
            <a:br>
              <a:rPr lang="ru-RU" sz="2000" b="1" dirty="0" smtClean="0"/>
            </a:br>
            <a:r>
              <a:rPr lang="ru-RU" sz="2000" b="1" dirty="0" smtClean="0"/>
              <a:t>(период обманутых надежд на 360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°</a:t>
            </a:r>
            <a:r>
              <a:rPr lang="ru-RU" sz="2000" b="1" dirty="0" smtClean="0"/>
              <a:t> и онлайн)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814391" y="2484783"/>
            <a:ext cx="58541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Слабый продукт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Сильная структурированность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Слабый рынок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Мало денег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/>
              <a:t>Сильный коллектив</a:t>
            </a:r>
            <a:r>
              <a:rPr lang="en-US" sz="2400" b="1" dirty="0"/>
              <a:t> </a:t>
            </a:r>
            <a:r>
              <a:rPr lang="ru-RU" sz="2400" b="1" dirty="0" smtClean="0">
                <a:sym typeface="Wingdings" panose="05000000000000000000" pitchFamily="2" charset="2"/>
              </a:rPr>
              <a:t>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/>
              <a:t>Слабые конкуренты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Сильное государство</a:t>
            </a:r>
            <a:endParaRPr lang="ru-RU" sz="2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0" t="3798" r="11470" b="5430"/>
          <a:stretch/>
        </p:blipFill>
        <p:spPr>
          <a:xfrm>
            <a:off x="447261" y="2550287"/>
            <a:ext cx="4919869" cy="3512584"/>
          </a:xfrm>
        </p:spPr>
      </p:pic>
    </p:spTree>
    <p:extLst>
      <p:ext uri="{BB962C8B-B14F-4D97-AF65-F5344CB8AC3E}">
        <p14:creationId xmlns:p14="http://schemas.microsoft.com/office/powerpoint/2010/main" val="234968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8" b="44242"/>
          <a:stretch/>
        </p:blipFill>
        <p:spPr>
          <a:xfrm>
            <a:off x="8191500" y="4126080"/>
            <a:ext cx="4013200" cy="271922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7" b="20607"/>
          <a:stretch/>
        </p:blipFill>
        <p:spPr>
          <a:xfrm>
            <a:off x="536940" y="5049053"/>
            <a:ext cx="5277450" cy="169464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84403" y="4655352"/>
            <a:ext cx="11366297" cy="379797"/>
          </a:xfrm>
          <a:prstGeom prst="rect">
            <a:avLst/>
          </a:prstGeom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854400"/>
            <a:ext cx="8761413" cy="706964"/>
          </a:xfrm>
        </p:spPr>
        <p:txBody>
          <a:bodyPr/>
          <a:lstStyle/>
          <a:p>
            <a:r>
              <a:rPr lang="ru-RU" sz="3000" b="1" dirty="0" smtClean="0"/>
              <a:t>А будет ли завтра? 2019…</a:t>
            </a:r>
            <a:br>
              <a:rPr lang="ru-RU" sz="3000" b="1" dirty="0" smtClean="0"/>
            </a:br>
            <a:r>
              <a:rPr lang="ru-RU" sz="3000" b="1" dirty="0" smtClean="0"/>
              <a:t>Этап </a:t>
            </a:r>
            <a:r>
              <a:rPr lang="en-US" sz="3000" b="1" dirty="0" smtClean="0"/>
              <a:t>V</a:t>
            </a:r>
            <a:r>
              <a:rPr lang="ru-RU" sz="3000" b="1" dirty="0" smtClean="0"/>
              <a:t>. Период «большого кладбища»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814391" y="2345083"/>
            <a:ext cx="58541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/>
              <a:t>Слабый коллектив</a:t>
            </a:r>
            <a:r>
              <a:rPr lang="en-US" sz="2000" b="1" dirty="0" smtClean="0"/>
              <a:t> </a:t>
            </a:r>
            <a:endParaRPr lang="ru-RU" sz="20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/>
              <a:t>Слабый продукт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/>
              <a:t>Слабая структурированность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/>
              <a:t>Слабый рынок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/>
              <a:t>Мало денег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/>
              <a:t>Много государства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/>
              <a:t>Нет конкурентов</a:t>
            </a:r>
            <a:endParaRPr lang="ru-RU" sz="20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" t="33879" r="-201" b="6135"/>
          <a:stretch/>
        </p:blipFill>
        <p:spPr>
          <a:xfrm>
            <a:off x="584403" y="2438400"/>
            <a:ext cx="4951257" cy="2049301"/>
          </a:xfrm>
        </p:spPr>
      </p:pic>
      <p:sp>
        <p:nvSpPr>
          <p:cNvPr id="9" name="TextBox 8"/>
          <p:cNvSpPr txBox="1"/>
          <p:nvPr/>
        </p:nvSpPr>
        <p:spPr>
          <a:xfrm>
            <a:off x="1066450" y="4597400"/>
            <a:ext cx="7048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Этап </a:t>
            </a:r>
            <a:r>
              <a:rPr lang="en-US" sz="2400" b="1" dirty="0" smtClean="0">
                <a:solidFill>
                  <a:schemeClr val="bg1"/>
                </a:solidFill>
              </a:rPr>
              <a:t>II</a:t>
            </a:r>
            <a:r>
              <a:rPr lang="ru-RU" sz="2400" b="1" dirty="0" smtClean="0">
                <a:solidFill>
                  <a:schemeClr val="bg1"/>
                </a:solidFill>
              </a:rPr>
              <a:t> Героический (смена героев)</a:t>
            </a:r>
          </a:p>
          <a:p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814390" y="5087152"/>
            <a:ext cx="62379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/>
              <a:t>Валить поздно!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/>
              <a:t>Ничего делать не умеем и не надо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/>
              <a:t>Денег больше не будет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/>
              <a:t>Надо объединяться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/>
              <a:t>Искать и найти преемника </a:t>
            </a:r>
            <a:br>
              <a:rPr lang="ru-RU" b="1" dirty="0" smtClean="0"/>
            </a:br>
            <a:r>
              <a:rPr lang="ru-RU" b="1" dirty="0" smtClean="0"/>
              <a:t>(наследников) </a:t>
            </a:r>
            <a:endParaRPr lang="ru-RU" b="1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8585200" y="5994400"/>
            <a:ext cx="787400" cy="88901"/>
          </a:xfrm>
          <a:prstGeom prst="straightConnector1">
            <a:avLst/>
          </a:prstGeom>
          <a:ln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9372600" y="5794411"/>
            <a:ext cx="15303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лоббизм</a:t>
            </a:r>
            <a:endParaRPr lang="ru-RU" sz="1600" b="1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8572500" y="6106724"/>
            <a:ext cx="787400" cy="72864"/>
          </a:xfrm>
          <a:prstGeom prst="straightConnector1">
            <a:avLst/>
          </a:prstGeom>
          <a:ln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359900" y="6010311"/>
            <a:ext cx="254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с</a:t>
            </a:r>
            <a:r>
              <a:rPr lang="ru-RU" sz="1600" b="1" dirty="0" smtClean="0"/>
              <a:t>аморегулирование</a:t>
            </a:r>
            <a:endParaRPr lang="ru-RU" sz="1600" b="1" dirty="0"/>
          </a:p>
        </p:txBody>
      </p:sp>
      <p:sp>
        <p:nvSpPr>
          <p:cNvPr id="23" name="Стрелка вниз 22"/>
          <p:cNvSpPr/>
          <p:nvPr/>
        </p:nvSpPr>
        <p:spPr>
          <a:xfrm>
            <a:off x="10566400" y="3588552"/>
            <a:ext cx="520700" cy="10033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34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93</TotalTime>
  <Words>146</Words>
  <Application>Microsoft Office PowerPoint</Application>
  <PresentationFormat>Широкоэкранный</PresentationFormat>
  <Paragraphs>51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Century Gothic</vt:lpstr>
      <vt:lpstr>Wingdings</vt:lpstr>
      <vt:lpstr>Wingdings 3</vt:lpstr>
      <vt:lpstr>Совет директоров</vt:lpstr>
      <vt:lpstr>Трансформации  регионального медиабизнеса:  20 лет назад 20 лет вперёд</vt:lpstr>
      <vt:lpstr>1995-1999 Этап I. Героический (старт, поиск формата, зарождение, находка, удача)</vt:lpstr>
      <vt:lpstr>2000-2008 Этап I I. Захватнический поход (становление, расширение)</vt:lpstr>
      <vt:lpstr>2009-2013 Этап I I I. Жирный период (почивание на лаврах)</vt:lpstr>
      <vt:lpstr>2014-2019 Этап IV. Период «худого ведра» «Как всегда в России зима наступила внезапно»  (период обманутых надежд на 360° и онлайн)</vt:lpstr>
      <vt:lpstr>А будет ли завтра? 2019… Этап V. Период «большого кладбища»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Трансформация регионального медиабизнеса: 20 лет назад 20 лет вперёд</dc:title>
  <dc:creator>Астафьев Вадим Геральдович</dc:creator>
  <cp:lastModifiedBy>Астафьев Вадим Геральдович</cp:lastModifiedBy>
  <cp:revision>25</cp:revision>
  <dcterms:created xsi:type="dcterms:W3CDTF">2018-07-06T06:58:02Z</dcterms:created>
  <dcterms:modified xsi:type="dcterms:W3CDTF">2018-07-06T08:31:44Z</dcterms:modified>
</cp:coreProperties>
</file>