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  <p:sldMasterId id="2147483732" r:id="rId2"/>
    <p:sldMasterId id="2147483758" r:id="rId3"/>
  </p:sldMasterIdLst>
  <p:notesMasterIdLst>
    <p:notesMasterId r:id="rId18"/>
  </p:notesMasterIdLst>
  <p:sldIdLst>
    <p:sldId id="273" r:id="rId4"/>
    <p:sldId id="257" r:id="rId5"/>
    <p:sldId id="258" r:id="rId6"/>
    <p:sldId id="293" r:id="rId7"/>
    <p:sldId id="295" r:id="rId8"/>
    <p:sldId id="304" r:id="rId9"/>
    <p:sldId id="297" r:id="rId10"/>
    <p:sldId id="298" r:id="rId11"/>
    <p:sldId id="261" r:id="rId12"/>
    <p:sldId id="307" r:id="rId13"/>
    <p:sldId id="294" r:id="rId14"/>
    <p:sldId id="300" r:id="rId15"/>
    <p:sldId id="308" r:id="rId16"/>
    <p:sldId id="303" r:id="rId17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1515"/>
    <a:srgbClr val="0039AC"/>
    <a:srgbClr val="FF8181"/>
    <a:srgbClr val="FF4B4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261" autoAdjust="0"/>
  </p:normalViewPr>
  <p:slideViewPr>
    <p:cSldViewPr>
      <p:cViewPr varScale="1">
        <p:scale>
          <a:sx n="108" d="100"/>
          <a:sy n="108" d="100"/>
        </p:scale>
        <p:origin x="170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microsoft.com/office/2015/10/relationships/revisionInfo" Target="revisionInfo.xml"/><Relationship Id="rId10" Type="http://schemas.openxmlformats.org/officeDocument/2006/relationships/slide" Target="slides/slide7.xml"/><Relationship Id="rId19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600"/>
            </a:pPr>
            <a:r>
              <a:rPr lang="ru-RU" sz="1600" dirty="0">
                <a:solidFill>
                  <a:srgbClr val="002060"/>
                </a:solidFill>
                <a:cs typeface="Aharoni" panose="02010803020104030203" pitchFamily="2" charset="-79"/>
              </a:rPr>
              <a:t>Количество киосков</a:t>
            </a:r>
          </a:p>
        </c:rich>
      </c:tx>
      <c:layout>
        <c:manualLayout>
          <c:xMode val="edge"/>
          <c:yMode val="edge"/>
          <c:x val="0.35510011763093113"/>
          <c:y val="5.8408004485417241E-2"/>
        </c:manualLayout>
      </c:layout>
      <c:overlay val="0"/>
    </c:title>
    <c:autoTitleDeleted val="0"/>
    <c:view3D>
      <c:rotX val="30"/>
      <c:rotY val="9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26077764675714749"/>
          <c:y val="0.19265642509832973"/>
          <c:w val="0.41939466324276981"/>
          <c:h val="0.42052373463581638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киосков</c:v>
                </c:pt>
              </c:strCache>
            </c:strRef>
          </c:tx>
          <c:dPt>
            <c:idx val="0"/>
            <c:bubble3D val="0"/>
            <c:spPr>
              <a:solidFill>
                <a:srgbClr val="FF8181"/>
              </a:solidFill>
            </c:spPr>
            <c:extLst>
              <c:ext xmlns:c16="http://schemas.microsoft.com/office/drawing/2014/chart" uri="{C3380CC4-5D6E-409C-BE32-E72D297353CC}">
                <c16:uniqueId val="{00000001-B4DD-4853-B1E2-26DD74309818}"/>
              </c:ext>
            </c:extLst>
          </c:dPt>
          <c:dPt>
            <c:idx val="1"/>
            <c:bubble3D val="0"/>
            <c:spPr>
              <a:solidFill>
                <a:srgbClr val="FF1515"/>
              </a:solidFill>
            </c:spPr>
            <c:extLst>
              <c:ext xmlns:c16="http://schemas.microsoft.com/office/drawing/2014/chart" uri="{C3380CC4-5D6E-409C-BE32-E72D297353CC}">
                <c16:uniqueId val="{00000003-B4DD-4853-B1E2-26DD74309818}"/>
              </c:ext>
            </c:extLst>
          </c:dPt>
          <c:dPt>
            <c:idx val="2"/>
            <c:bubble3D val="0"/>
            <c:spPr>
              <a:solidFill>
                <a:srgbClr val="FFFF00"/>
              </a:solidFill>
            </c:spPr>
            <c:extLst>
              <c:ext xmlns:c16="http://schemas.microsoft.com/office/drawing/2014/chart" uri="{C3380CC4-5D6E-409C-BE32-E72D297353CC}">
                <c16:uniqueId val="{00000005-B4DD-4853-B1E2-26DD74309818}"/>
              </c:ext>
            </c:extLst>
          </c:dPt>
          <c:dLbls>
            <c:dLbl>
              <c:idx val="0"/>
              <c:layout>
                <c:manualLayout>
                  <c:x val="0.17089782627277147"/>
                  <c:y val="-5.71379692439048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B4DD-4853-B1E2-26DD74309818}"/>
                </c:ext>
              </c:extLst>
            </c:dLbl>
            <c:dLbl>
              <c:idx val="1"/>
              <c:layout>
                <c:manualLayout>
                  <c:x val="-2.7176645322456273E-2"/>
                  <c:y val="-2.009389848207568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B4DD-4853-B1E2-26DD74309818}"/>
                </c:ext>
              </c:extLst>
            </c:dLbl>
            <c:dLbl>
              <c:idx val="2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B4DD-4853-B1E2-26DD7430981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solidFill>
                      <a:srgbClr val="002060"/>
                    </a:solidFill>
                    <a:latin typeface="+mn-lt"/>
                    <a:cs typeface="Aharoni" panose="02010803020104030203" pitchFamily="2" charset="-79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Киоски старше 15-20 лет.</c:v>
                </c:pt>
                <c:pt idx="1">
                  <c:v>Киоски 2001 года.</c:v>
                </c:pt>
                <c:pt idx="2">
                  <c:v>Киоски 2013 года.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1500</c:v>
                </c:pt>
                <c:pt idx="1">
                  <c:v>206</c:v>
                </c:pt>
                <c:pt idx="2">
                  <c:v>103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B4DD-4853-B1E2-26DD7430981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31454987083581987"/>
          <c:y val="0.58932293787341428"/>
          <c:w val="0.45113249616971457"/>
          <c:h val="0.31749254221717188"/>
        </c:manualLayout>
      </c:layout>
      <c:overlay val="0"/>
      <c:txPr>
        <a:bodyPr/>
        <a:lstStyle/>
        <a:p>
          <a:pPr>
            <a:defRPr sz="1400" b="1">
              <a:solidFill>
                <a:srgbClr val="002060"/>
              </a:solidFill>
              <a:latin typeface="+mn-lt"/>
              <a:cs typeface="Aharoni" panose="02010803020104030203" pitchFamily="2" charset="-79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0.864</cdr:x>
      <cdr:y>0.92798</cdr:y>
    </cdr:from>
    <cdr:to>
      <cdr:x>1</cdr:x>
      <cdr:y>1</cdr:y>
    </cdr:to>
    <cdr:sp macro="" textlink="">
      <cdr:nvSpPr>
        <cdr:cNvPr id="2" name="TextBox 18">
          <a:extLst xmlns:a="http://schemas.openxmlformats.org/drawingml/2006/main">
            <a:ext uri="{FF2B5EF4-FFF2-40B4-BE49-F238E27FC236}">
              <a16:creationId xmlns:a16="http://schemas.microsoft.com/office/drawing/2014/main" id="{1FD6A643-2D3F-4774-85B9-D9B9A63BC562}"/>
            </a:ext>
          </a:extLst>
        </cdr:cNvPr>
        <cdr:cNvSpPr txBox="1"/>
      </cdr:nvSpPr>
      <cdr:spPr>
        <a:xfrm xmlns:a="http://schemas.openxmlformats.org/drawingml/2006/main">
          <a:off x="4647245" y="4419374"/>
          <a:ext cx="662730" cy="307777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>
              <a:solidFill>
                <a:srgbClr val="002060"/>
              </a:solidFill>
              <a:cs typeface="Aharoni" panose="02010803020104030203" pitchFamily="2" charset="-79"/>
            </a:rPr>
            <a:t>- 1500</a:t>
          </a:r>
        </a:p>
      </cdr:txBody>
    </cdr:sp>
  </cdr:relSizeAnchor>
  <cdr:relSizeAnchor xmlns:cdr="http://schemas.openxmlformats.org/drawingml/2006/chartDrawing">
    <cdr:from>
      <cdr:x>0.34295</cdr:x>
      <cdr:y>0.82715</cdr:y>
    </cdr:from>
    <cdr:to>
      <cdr:x>0.77594</cdr:x>
      <cdr:y>1</cdr:y>
    </cdr:to>
    <cdr:sp macro="" textlink="">
      <cdr:nvSpPr>
        <cdr:cNvPr id="3" name="TextBox 18">
          <a:extLst xmlns:a="http://schemas.openxmlformats.org/drawingml/2006/main">
            <a:ext uri="{FF2B5EF4-FFF2-40B4-BE49-F238E27FC236}">
              <a16:creationId xmlns:a16="http://schemas.microsoft.com/office/drawing/2014/main" id="{1FD6A643-2D3F-4774-85B9-D9B9A63BC562}"/>
            </a:ext>
          </a:extLst>
        </cdr:cNvPr>
        <cdr:cNvSpPr txBox="1"/>
      </cdr:nvSpPr>
      <cdr:spPr>
        <a:xfrm xmlns:a="http://schemas.openxmlformats.org/drawingml/2006/main">
          <a:off x="1671158" y="3534740"/>
          <a:ext cx="2109900" cy="738664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>
              <a:solidFill>
                <a:srgbClr val="002060"/>
              </a:solidFill>
              <a:cs typeface="Aharoni" panose="02010803020104030203" pitchFamily="2" charset="-79"/>
            </a:rPr>
            <a:t>были выкуплены городом у операторов рынка</a:t>
          </a:r>
        </a:p>
      </cdr:txBody>
    </cdr:sp>
  </cdr:relSizeAnchor>
  <cdr:relSizeAnchor xmlns:cdr="http://schemas.openxmlformats.org/drawingml/2006/chartDrawing">
    <cdr:from>
      <cdr:x>0.66817</cdr:x>
      <cdr:y>0.80165</cdr:y>
    </cdr:from>
    <cdr:to>
      <cdr:x>0.80418</cdr:x>
      <cdr:y>0.87367</cdr:y>
    </cdr:to>
    <cdr:sp macro="" textlink="">
      <cdr:nvSpPr>
        <cdr:cNvPr id="4" name="TextBox 18">
          <a:extLst xmlns:a="http://schemas.openxmlformats.org/drawingml/2006/main">
            <a:ext uri="{FF2B5EF4-FFF2-40B4-BE49-F238E27FC236}">
              <a16:creationId xmlns:a16="http://schemas.microsoft.com/office/drawing/2014/main" id="{1FD6A643-2D3F-4774-85B9-D9B9A63BC562}"/>
            </a:ext>
          </a:extLst>
        </cdr:cNvPr>
        <cdr:cNvSpPr txBox="1"/>
      </cdr:nvSpPr>
      <cdr:spPr>
        <a:xfrm xmlns:a="http://schemas.openxmlformats.org/drawingml/2006/main">
          <a:off x="3255912" y="3425754"/>
          <a:ext cx="662730" cy="307777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>
              <a:solidFill>
                <a:srgbClr val="002060"/>
              </a:solidFill>
              <a:cs typeface="Aharoni" panose="02010803020104030203" pitchFamily="2" charset="-79"/>
            </a:rPr>
            <a:t>- 103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EFCA31-CF5C-41E7-98ED-F4A984DCAB0B}" type="datetimeFigureOut">
              <a:rPr lang="ru-RU" smtClean="0"/>
              <a:t>05.07.2018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772901-1F4C-4435-872A-D172738591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46946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Образ слайда 1">
            <a:extLst>
              <a:ext uri="{FF2B5EF4-FFF2-40B4-BE49-F238E27FC236}">
                <a16:creationId xmlns:a16="http://schemas.microsoft.com/office/drawing/2014/main" id="{B06027F5-F932-4745-9EF5-6F38A86227F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Заметки 2">
            <a:extLst>
              <a:ext uri="{FF2B5EF4-FFF2-40B4-BE49-F238E27FC236}">
                <a16:creationId xmlns:a16="http://schemas.microsoft.com/office/drawing/2014/main" id="{48E93F71-01B2-4286-AE25-3ED2189176E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>
              <a:ea typeface="等线"/>
            </a:endParaRPr>
          </a:p>
        </p:txBody>
      </p:sp>
      <p:sp>
        <p:nvSpPr>
          <p:cNvPr id="19460" name="Номер слайда 3">
            <a:extLst>
              <a:ext uri="{FF2B5EF4-FFF2-40B4-BE49-F238E27FC236}">
                <a16:creationId xmlns:a16="http://schemas.microsoft.com/office/drawing/2014/main" id="{9A0C72E3-F4DB-4390-AE54-F0326B84CAE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97A0222B-26BA-4712-B1CB-6F3F09DEE48E}" type="slidenum">
              <a:rPr kumimoji="0" lang="ru-RU" alt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8</a:t>
            </a:fld>
            <a:endParaRPr kumimoji="0" lang="ru-RU" alt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505447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05.07.2018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05.07.2018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05.07.2018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875" y="4371975"/>
            <a:ext cx="6511925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D2709DEB-1F2C-4073-B91D-A1606CE0F96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3C5C8F-874E-412A-834A-7CB0F584382D}" type="datetime1">
              <a:rPr lang="zh-CN" altLang="en-US"/>
              <a:pPr>
                <a:defRPr/>
              </a:pPr>
              <a:t>2018/7/5</a:t>
            </a:fld>
            <a:endParaRPr lang="ru-RU" altLang="zh-CN" sz="1800" b="0">
              <a:solidFill>
                <a:schemeClr val="tx1"/>
              </a:solidFill>
            </a:endParaRP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8AD6F465-D845-4C82-8C0A-2CE557B3753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8F9BB073-C176-4C7E-98B8-E6C5EC0FE0C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2EBF5F-9EAD-4744-90B2-EC5BA0FB8E5F}" type="slidenum">
              <a:rPr lang="ru-RU" altLang="zh-CN"/>
              <a:pPr>
                <a:defRPr/>
              </a:pPr>
              <a:t>‹#›</a:t>
            </a:fld>
            <a:endParaRPr lang="ru-RU" altLang="zh-CN" sz="1800" b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70937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4530"/>
            <a:ext cx="6858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62935F3-B322-45B5-AE36-58F4ACD4DADA}" type="datetime1">
              <a:rPr lang="zh-CN" altLang="en-US" smtClean="0"/>
              <a:pPr>
                <a:defRPr/>
              </a:pPr>
              <a:t>2018/7/5</a:t>
            </a:fld>
            <a:endParaRPr lang="ru-RU" altLang="zh-CN" sz="1800" b="0">
              <a:solidFill>
                <a:schemeClr val="tx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62CBBC7-306E-4E91-AAF9-B3374C0C6DE3}" type="slidenum">
              <a:rPr lang="ru-RU" altLang="zh-CN" smtClean="0"/>
              <a:pPr>
                <a:defRPr/>
              </a:pPr>
              <a:t>‹#›</a:t>
            </a:fld>
            <a:endParaRPr lang="ru-RU" altLang="zh-CN" sz="1800" b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22928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EEF89B8-6938-4CED-A4E7-17467E4FBBD7}" type="datetime1">
              <a:rPr lang="zh-CN" altLang="en-US" smtClean="0"/>
              <a:pPr>
                <a:defRPr/>
              </a:pPr>
              <a:t>2018/7/5</a:t>
            </a:fld>
            <a:endParaRPr lang="ru-RU" altLang="zh-CN" sz="1800" b="0">
              <a:solidFill>
                <a:schemeClr val="tx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5BF99B8-F5C6-412A-B129-02529084A028}" type="slidenum">
              <a:rPr lang="ru-RU" altLang="zh-CN" smtClean="0"/>
              <a:pPr>
                <a:defRPr/>
              </a:pPr>
              <a:t>‹#›</a:t>
            </a:fld>
            <a:endParaRPr lang="ru-RU" altLang="zh-CN" sz="1800" b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83500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52634"/>
            <a:ext cx="78867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35A7058-F923-4DF0-A175-0C7E003624D4}" type="datetime1">
              <a:rPr lang="zh-CN" altLang="en-US" smtClean="0"/>
              <a:pPr>
                <a:defRPr/>
              </a:pPr>
              <a:t>2018/7/5</a:t>
            </a:fld>
            <a:endParaRPr lang="ru-RU" altLang="zh-CN" sz="1800" b="0">
              <a:solidFill>
                <a:schemeClr val="tx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910ABFC-BB64-419C-A21B-C748EF786C24}" type="slidenum">
              <a:rPr lang="ru-RU" altLang="zh-CN" smtClean="0"/>
              <a:pPr>
                <a:defRPr/>
              </a:pPr>
              <a:t>‹#›</a:t>
            </a:fld>
            <a:endParaRPr lang="ru-RU" altLang="zh-CN" sz="1800" b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95823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828801"/>
            <a:ext cx="3886200" cy="435133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86200" cy="435133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FC9920C-5F89-4291-8AA7-1752E469DC2B}" type="datetime1">
              <a:rPr lang="zh-CN" altLang="en-US" smtClean="0"/>
              <a:pPr>
                <a:defRPr/>
              </a:pPr>
              <a:t>2018/7/5</a:t>
            </a:fld>
            <a:endParaRPr lang="ru-RU" altLang="zh-CN" sz="1800" b="0">
              <a:solidFill>
                <a:schemeClr val="tx1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2FC42F4-DC8E-4453-8592-2D85BC40FA61}" type="slidenum">
              <a:rPr lang="ru-RU" altLang="zh-CN" smtClean="0"/>
              <a:pPr>
                <a:defRPr/>
              </a:pPr>
              <a:t>‹#›</a:t>
            </a:fld>
            <a:endParaRPr lang="ru-RU" altLang="zh-CN" sz="1800" b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78715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681851"/>
            <a:ext cx="386715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507551"/>
            <a:ext cx="3867150" cy="3680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851"/>
            <a:ext cx="38862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7551"/>
            <a:ext cx="3886201" cy="3680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EC8B1A9-D124-4250-81C1-E6A7F770A801}" type="datetime1">
              <a:rPr lang="zh-CN" altLang="en-US" smtClean="0"/>
              <a:pPr>
                <a:defRPr/>
              </a:pPr>
              <a:t>2018/7/5</a:t>
            </a:fld>
            <a:endParaRPr lang="ru-RU" altLang="zh-CN" sz="1800" b="0">
              <a:solidFill>
                <a:schemeClr val="tx1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AD137A-96B2-4555-B618-684BCC544128}" type="slidenum">
              <a:rPr lang="ru-RU" altLang="zh-CN" smtClean="0"/>
              <a:pPr>
                <a:defRPr/>
              </a:pPr>
              <a:t>‹#›</a:t>
            </a:fld>
            <a:endParaRPr lang="ru-RU" altLang="zh-CN" sz="1800" b="0">
              <a:solidFill>
                <a:schemeClr val="tx1"/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405720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EE6CFFC-20AE-4F28-A4B1-F072347330C9}" type="datetime1">
              <a:rPr lang="zh-CN" altLang="en-US" smtClean="0"/>
              <a:pPr>
                <a:defRPr/>
              </a:pPr>
              <a:t>2018/7/5</a:t>
            </a:fld>
            <a:endParaRPr lang="ru-RU" altLang="zh-CN" sz="1800" b="0">
              <a:solidFill>
                <a:schemeClr val="tx1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90F7AC-0ED8-496D-9C36-7260D5768702}" type="slidenum">
              <a:rPr lang="ru-RU" altLang="zh-CN" smtClean="0"/>
              <a:pPr>
                <a:defRPr/>
              </a:pPr>
              <a:t>‹#›</a:t>
            </a:fld>
            <a:endParaRPr lang="ru-RU" altLang="zh-CN" sz="1800" b="0">
              <a:solidFill>
                <a:schemeClr val="tx1"/>
              </a:solidFill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43526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C17AF4A-7F70-41D0-9ECD-6FD107DB6337}" type="datetime1">
              <a:rPr lang="zh-CN" altLang="en-US" smtClean="0"/>
              <a:pPr>
                <a:defRPr/>
              </a:pPr>
              <a:t>2018/7/5</a:t>
            </a:fld>
            <a:endParaRPr lang="ru-RU" altLang="zh-CN" sz="1800" b="0">
              <a:solidFill>
                <a:schemeClr val="tx1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A94EDC-603D-4D9C-8E72-8D185DAF7071}" type="slidenum">
              <a:rPr lang="ru-RU" altLang="zh-CN" smtClean="0"/>
              <a:pPr>
                <a:defRPr/>
              </a:pPr>
              <a:t>‹#›</a:t>
            </a:fld>
            <a:endParaRPr lang="ru-RU" altLang="zh-CN" sz="1800" b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18586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05.07.2018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AE0751C-55BC-4CE8-AE69-A375A9FB6413}" type="datetime1">
              <a:rPr lang="zh-CN" altLang="en-US" smtClean="0"/>
              <a:pPr>
                <a:defRPr/>
              </a:pPr>
              <a:t>2018/7/5</a:t>
            </a:fld>
            <a:endParaRPr lang="ru-RU" altLang="zh-CN" sz="1800" b="0">
              <a:solidFill>
                <a:schemeClr val="tx1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FB34C3-E6AF-47DD-9CE6-6020891ADF1C}" type="slidenum">
              <a:rPr lang="ru-RU" altLang="zh-CN" smtClean="0"/>
              <a:pPr>
                <a:defRPr/>
              </a:pPr>
              <a:t>‹#›</a:t>
            </a:fld>
            <a:endParaRPr lang="ru-RU" altLang="zh-CN" sz="1800" b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112623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F2C9E3F-021C-4FC6-99E1-9D6A9707C1D5}" type="datetime1">
              <a:rPr lang="zh-CN" altLang="en-US" smtClean="0"/>
              <a:pPr>
                <a:defRPr/>
              </a:pPr>
              <a:t>2018/7/5</a:t>
            </a:fld>
            <a:endParaRPr lang="ru-RU" altLang="zh-CN" sz="1800" b="0">
              <a:solidFill>
                <a:schemeClr val="tx1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C9D68DA-E81A-41F7-BEBF-1E12D14BB7A0}" type="slidenum">
              <a:rPr lang="ru-RU" altLang="zh-CN" smtClean="0"/>
              <a:pPr>
                <a:defRPr/>
              </a:pPr>
              <a:t>‹#›</a:t>
            </a:fld>
            <a:endParaRPr lang="ru-RU" altLang="zh-CN" sz="1800" b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322289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062EF32-B2F8-467B-94C9-EC3D984BA3A1}" type="datetime1">
              <a:rPr lang="zh-CN" altLang="en-US" smtClean="0"/>
              <a:pPr>
                <a:defRPr/>
              </a:pPr>
              <a:t>2018/7/5</a:t>
            </a:fld>
            <a:endParaRPr lang="ru-RU" altLang="zh-CN" sz="1800" b="0">
              <a:solidFill>
                <a:schemeClr val="tx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29A874-2364-43AB-80C0-10DCE0554764}" type="slidenum">
              <a:rPr lang="ru-RU" altLang="zh-CN" smtClean="0"/>
              <a:pPr>
                <a:defRPr/>
              </a:pPr>
              <a:t>‹#›</a:t>
            </a:fld>
            <a:endParaRPr lang="ru-RU" altLang="zh-CN" sz="1800" b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066074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0363"/>
            <a:ext cx="5800725" cy="581183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178BA41-4488-4D6A-A4B1-52D54D55422C}" type="datetime1">
              <a:rPr lang="zh-CN" altLang="en-US" smtClean="0"/>
              <a:pPr>
                <a:defRPr/>
              </a:pPr>
              <a:t>2018/7/5</a:t>
            </a:fld>
            <a:endParaRPr lang="ru-RU" altLang="zh-CN" sz="1800" b="0">
              <a:solidFill>
                <a:schemeClr val="tx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EEE475-41E2-4D09-A14C-FE338AF38287}" type="slidenum">
              <a:rPr lang="ru-RU" altLang="zh-CN" smtClean="0"/>
              <a:pPr>
                <a:defRPr/>
              </a:pPr>
              <a:t>‹#›</a:t>
            </a:fld>
            <a:endParaRPr lang="ru-RU" altLang="zh-CN" sz="1800" b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040022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83595E7-D00A-4558-8B06-D17FB7D23291}" type="datetime1">
              <a:rPr lang="zh-CN" altLang="en-US" smtClean="0"/>
              <a:pPr>
                <a:defRPr/>
              </a:pPr>
              <a:t>2018/7/5</a:t>
            </a:fld>
            <a:endParaRPr lang="ru-RU" altLang="zh-CN" sz="1800" b="0">
              <a:solidFill>
                <a:schemeClr val="tx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11BA20-E2E6-4BB1-9BF0-8E6D91163FC6}" type="slidenum">
              <a:rPr lang="ru-RU" altLang="zh-CN" smtClean="0"/>
              <a:pPr>
                <a:defRPr/>
              </a:pPr>
              <a:t>‹#›</a:t>
            </a:fld>
            <a:endParaRPr lang="ru-RU" altLang="zh-CN" sz="1800" b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843991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4F7890D-E0C5-4B77-B582-6752E8B6E2BC}" type="datetime1">
              <a:rPr lang="zh-CN" altLang="en-US" smtClean="0"/>
              <a:pPr>
                <a:defRPr/>
              </a:pPr>
              <a:t>2018/7/5</a:t>
            </a:fld>
            <a:endParaRPr lang="ru-RU" altLang="zh-CN" sz="1800" b="0">
              <a:solidFill>
                <a:schemeClr val="tx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D1A1B5B-8FE2-4645-98FD-0569D620248E}" type="slidenum">
              <a:rPr lang="ru-RU" altLang="zh-CN" smtClean="0"/>
              <a:pPr>
                <a:defRPr/>
              </a:pPr>
              <a:t>‹#›</a:t>
            </a:fld>
            <a:endParaRPr lang="ru-RU" altLang="zh-CN" sz="1800" b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112811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4BDCEB5-216A-46A2-B251-E85F57838005}" type="datetime1">
              <a:rPr lang="zh-CN" altLang="en-US" smtClean="0"/>
              <a:pPr>
                <a:defRPr/>
              </a:pPr>
              <a:t>2018/7/5</a:t>
            </a:fld>
            <a:endParaRPr lang="ru-RU" altLang="zh-CN" sz="1800" b="0">
              <a:solidFill>
                <a:schemeClr val="tx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2D08F4-F895-47EC-A3EF-1CA0D15A76F9}" type="slidenum">
              <a:rPr lang="ru-RU" altLang="zh-CN" smtClean="0"/>
              <a:pPr>
                <a:defRPr/>
              </a:pPr>
              <a:t>‹#›</a:t>
            </a:fld>
            <a:endParaRPr lang="ru-RU" altLang="zh-CN" sz="1800" b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737185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833A331-DF51-4A85-8454-C7D01F205C40}" type="datetime1">
              <a:rPr lang="zh-CN" altLang="en-US" smtClean="0"/>
              <a:pPr>
                <a:defRPr/>
              </a:pPr>
              <a:t>2018/7/5</a:t>
            </a:fld>
            <a:endParaRPr lang="ru-RU" altLang="zh-CN" sz="1800" b="0">
              <a:solidFill>
                <a:schemeClr val="tx1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E1F9E59-DF9B-40D4-94EF-4F3A732213B4}" type="slidenum">
              <a:rPr lang="ru-RU" altLang="zh-CN" smtClean="0"/>
              <a:pPr>
                <a:defRPr/>
              </a:pPr>
              <a:t>‹#›</a:t>
            </a:fld>
            <a:endParaRPr lang="ru-RU" altLang="zh-CN" sz="1800" b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814174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425F313-7F8D-4BE2-84CC-7C23F778EF18}" type="datetime1">
              <a:rPr lang="zh-CN" altLang="en-US" smtClean="0"/>
              <a:pPr>
                <a:defRPr/>
              </a:pPr>
              <a:t>2018/7/5</a:t>
            </a:fld>
            <a:endParaRPr lang="ru-RU" altLang="zh-CN" sz="1800" b="0">
              <a:solidFill>
                <a:schemeClr val="tx1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33C9FCB-7BFE-493B-B676-E7F26D1005B1}" type="slidenum">
              <a:rPr lang="ru-RU" altLang="zh-CN" smtClean="0"/>
              <a:pPr>
                <a:defRPr/>
              </a:pPr>
              <a:t>‹#›</a:t>
            </a:fld>
            <a:endParaRPr lang="ru-RU" altLang="zh-CN" sz="1800" b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013715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0FD0D35-34DC-4AE7-B48D-AD6A3C5C2660}" type="datetime1">
              <a:rPr lang="zh-CN" altLang="en-US" smtClean="0"/>
              <a:pPr>
                <a:defRPr/>
              </a:pPr>
              <a:t>2018/7/5</a:t>
            </a:fld>
            <a:endParaRPr lang="ru-RU" altLang="zh-CN" sz="1800" b="0">
              <a:solidFill>
                <a:schemeClr val="tx1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9C7042F-AF85-4AAD-9F9C-FED5806A3A32}" type="slidenum">
              <a:rPr lang="ru-RU" altLang="zh-CN" smtClean="0"/>
              <a:pPr>
                <a:defRPr/>
              </a:pPr>
              <a:t>‹#›</a:t>
            </a:fld>
            <a:endParaRPr lang="ru-RU" altLang="zh-CN" sz="1800" b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7074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05.07.2018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B04E604-A5E9-4468-9409-D34403470B4D}" type="datetime1">
              <a:rPr lang="zh-CN" altLang="en-US" smtClean="0"/>
              <a:pPr>
                <a:defRPr/>
              </a:pPr>
              <a:t>2018/7/5</a:t>
            </a:fld>
            <a:endParaRPr lang="ru-RU" altLang="zh-CN" sz="1800" b="0">
              <a:solidFill>
                <a:schemeClr val="tx1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BF0E9D8-2E17-473E-85A1-0D69CFF589E4}" type="slidenum">
              <a:rPr lang="ru-RU" altLang="zh-CN" smtClean="0"/>
              <a:pPr>
                <a:defRPr/>
              </a:pPr>
              <a:t>‹#›</a:t>
            </a:fld>
            <a:endParaRPr lang="ru-RU" altLang="zh-CN" sz="1800" b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365128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457321B-9DC3-4113-9A28-4DA608E2B2BD}" type="datetime1">
              <a:rPr lang="zh-CN" altLang="en-US" smtClean="0"/>
              <a:pPr>
                <a:defRPr/>
              </a:pPr>
              <a:t>2018/7/5</a:t>
            </a:fld>
            <a:endParaRPr lang="ru-RU" altLang="zh-CN" sz="1800" b="0">
              <a:solidFill>
                <a:schemeClr val="tx1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F34B1F-D048-4EBE-813F-8295ADA2DE9C}" type="slidenum">
              <a:rPr lang="ru-RU" altLang="zh-CN" smtClean="0"/>
              <a:pPr>
                <a:defRPr/>
              </a:pPr>
              <a:t>‹#›</a:t>
            </a:fld>
            <a:endParaRPr lang="ru-RU" altLang="zh-CN" sz="1800" b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826828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8B293EC-4C53-4ACD-B86E-8B57472A6A0B}" type="datetime1">
              <a:rPr lang="zh-CN" altLang="en-US" smtClean="0"/>
              <a:pPr>
                <a:defRPr/>
              </a:pPr>
              <a:t>2018/7/5</a:t>
            </a:fld>
            <a:endParaRPr lang="ru-RU" altLang="zh-CN" sz="1800" b="0">
              <a:solidFill>
                <a:schemeClr val="tx1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00A85A-A51E-4B83-AED2-CD4AE46ABAB6}" type="slidenum">
              <a:rPr lang="ru-RU" altLang="zh-CN" smtClean="0"/>
              <a:pPr>
                <a:defRPr/>
              </a:pPr>
              <a:t>‹#›</a:t>
            </a:fld>
            <a:endParaRPr lang="ru-RU" altLang="zh-CN" sz="1800" b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425969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A0BEF0D-E1FD-4863-A0FC-9CFD2E273DD3}" type="datetime1">
              <a:rPr lang="zh-CN" altLang="en-US" smtClean="0"/>
              <a:pPr>
                <a:defRPr/>
              </a:pPr>
              <a:t>2018/7/5</a:t>
            </a:fld>
            <a:endParaRPr lang="ru-RU" altLang="zh-CN" sz="1800" b="0">
              <a:solidFill>
                <a:schemeClr val="tx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44E99F-E417-4139-9FA7-E06BC4E47FBF}" type="slidenum">
              <a:rPr lang="ru-RU" altLang="zh-CN" smtClean="0"/>
              <a:pPr>
                <a:defRPr/>
              </a:pPr>
              <a:t>‹#›</a:t>
            </a:fld>
            <a:endParaRPr lang="ru-RU" altLang="zh-CN" sz="1800" b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026332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2E553A9-4DFA-4259-8744-036A823F8D60}" type="datetime1">
              <a:rPr lang="zh-CN" altLang="en-US" smtClean="0"/>
              <a:pPr>
                <a:defRPr/>
              </a:pPr>
              <a:t>2018/7/5</a:t>
            </a:fld>
            <a:endParaRPr lang="ru-RU" altLang="zh-CN" sz="1800" b="0">
              <a:solidFill>
                <a:schemeClr val="tx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5737C3-C5A9-4260-9D05-032CA43F4A94}" type="slidenum">
              <a:rPr lang="ru-RU" altLang="zh-CN" smtClean="0"/>
              <a:pPr>
                <a:defRPr/>
              </a:pPr>
              <a:t>‹#›</a:t>
            </a:fld>
            <a:endParaRPr lang="ru-RU" altLang="zh-CN" sz="1800" b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8382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05.07.2018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05.07.2018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05.07.2018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05.07.2018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05.07.2018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05.07.2018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05.07.2018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  <p:sldLayoutId id="2147483757" r:id="rId12"/>
  </p:sldLayoutIdLst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fld id="{CAE3BA4F-2325-49D5-8C55-ADFACEB900DE}" type="datetime1">
              <a:rPr lang="zh-CN" altLang="en-US" smtClean="0"/>
              <a:pPr>
                <a:defRPr/>
              </a:pPr>
              <a:t>2018/7/5</a:t>
            </a:fld>
            <a:endParaRPr lang="ru-RU" altLang="zh-CN" sz="1800" b="0">
              <a:solidFill>
                <a:schemeClr val="tx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872F4452-DBD8-4424-9D13-D2EE1F56C295}" type="slidenum">
              <a:rPr lang="ru-RU" altLang="zh-CN" smtClean="0"/>
              <a:pPr>
                <a:defRPr/>
              </a:pPr>
              <a:t>‹#›</a:t>
            </a:fld>
            <a:endParaRPr lang="ru-RU" altLang="zh-CN" sz="1800" b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70550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hf sldNum="0" hdr="0" ftr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05.07.2018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61225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9" r:id="rId1"/>
    <p:sldLayoutId id="2147483760" r:id="rId2"/>
    <p:sldLayoutId id="2147483761" r:id="rId3"/>
    <p:sldLayoutId id="2147483762" r:id="rId4"/>
    <p:sldLayoutId id="2147483763" r:id="rId5"/>
    <p:sldLayoutId id="2147483764" r:id="rId6"/>
    <p:sldLayoutId id="2147483765" r:id="rId7"/>
    <p:sldLayoutId id="2147483766" r:id="rId8"/>
    <p:sldLayoutId id="2147483767" r:id="rId9"/>
    <p:sldLayoutId id="2147483768" r:id="rId10"/>
    <p:sldLayoutId id="214748376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9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40.png"/><Relationship Id="rId7" Type="http://schemas.openxmlformats.org/officeDocument/2006/relationships/image" Target="../media/image4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image" Target="../media/image13.jpeg"/><Relationship Id="rId3" Type="http://schemas.openxmlformats.org/officeDocument/2006/relationships/chart" Target="../charts/chart1.xml"/><Relationship Id="rId7" Type="http://schemas.openxmlformats.org/officeDocument/2006/relationships/image" Target="../media/image7.jpeg"/><Relationship Id="rId12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jpeg"/><Relationship Id="rId11" Type="http://schemas.openxmlformats.org/officeDocument/2006/relationships/image" Target="../media/image11.png"/><Relationship Id="rId5" Type="http://schemas.openxmlformats.org/officeDocument/2006/relationships/image" Target="../media/image5.jpe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Relationship Id="rId14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2.jpeg"/><Relationship Id="rId7" Type="http://schemas.openxmlformats.org/officeDocument/2006/relationships/image" Target="../media/image19.jpeg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10" Type="http://schemas.openxmlformats.org/officeDocument/2006/relationships/image" Target="../media/image22.png"/><Relationship Id="rId4" Type="http://schemas.openxmlformats.org/officeDocument/2006/relationships/image" Target="../media/image16.jpeg"/><Relationship Id="rId9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.jpeg"/><Relationship Id="rId7" Type="http://schemas.openxmlformats.org/officeDocument/2006/relationships/image" Target="../media/image2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10" Type="http://schemas.openxmlformats.org/officeDocument/2006/relationships/image" Target="../media/image29.jpeg"/><Relationship Id="rId4" Type="http://schemas.openxmlformats.org/officeDocument/2006/relationships/image" Target="../media/image23.jpeg"/><Relationship Id="rId9" Type="http://schemas.openxmlformats.org/officeDocument/2006/relationships/image" Target="../media/image28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30.png"/><Relationship Id="rId7" Type="http://schemas.openxmlformats.org/officeDocument/2006/relationships/image" Target="../media/image34.jpeg"/><Relationship Id="rId12" Type="http://schemas.openxmlformats.org/officeDocument/2006/relationships/image" Target="../media/image3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3.png"/><Relationship Id="rId11" Type="http://schemas.openxmlformats.org/officeDocument/2006/relationships/image" Target="../media/image38.jpeg"/><Relationship Id="rId5" Type="http://schemas.openxmlformats.org/officeDocument/2006/relationships/image" Target="../media/image32.png"/><Relationship Id="rId10" Type="http://schemas.openxmlformats.org/officeDocument/2006/relationships/image" Target="../media/image37.jpeg"/><Relationship Id="rId4" Type="http://schemas.openxmlformats.org/officeDocument/2006/relationships/image" Target="../media/image31.png"/><Relationship Id="rId9" Type="http://schemas.openxmlformats.org/officeDocument/2006/relationships/image" Target="../media/image3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дминистратор\Desktop\презентация к ФОРУМУ\Untitled-855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30481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>
            <a:extLst>
              <a:ext uri="{FF2B5EF4-FFF2-40B4-BE49-F238E27FC236}">
                <a16:creationId xmlns:a16="http://schemas.microsoft.com/office/drawing/2014/main" id="{91EF332A-4B01-4488-839D-506B653AA1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988" y="-6350"/>
            <a:ext cx="9170988" cy="686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363" name="Заголовок 1" hidden="1">
            <a:extLst>
              <a:ext uri="{FF2B5EF4-FFF2-40B4-BE49-F238E27FC236}">
                <a16:creationId xmlns:a16="http://schemas.microsoft.com/office/drawing/2014/main" id="{DD4D7051-54ED-4573-8013-1B5FE9CA802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0BF1DC97-CD89-4BF9-A845-CBB86632C0B3}"/>
              </a:ext>
            </a:extLst>
          </p:cNvPr>
          <p:cNvSpPr/>
          <p:nvPr/>
        </p:nvSpPr>
        <p:spPr>
          <a:xfrm>
            <a:off x="1619754" y="-48189"/>
            <a:ext cx="9166225" cy="96949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defRPr sz="14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endParaRPr lang="ru-RU" sz="1600" b="1" i="1" dirty="0">
              <a:solidFill>
                <a:srgbClr val="002060"/>
              </a:solidFill>
              <a:latin typeface="+mn-lt"/>
              <a:ea typeface="+mn-ea"/>
            </a:endParaRPr>
          </a:p>
          <a:p>
            <a:pPr algn="ctr">
              <a:defRPr sz="14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ru-RU" sz="2500" b="1" dirty="0">
                <a:solidFill>
                  <a:srgbClr val="002060"/>
                </a:solidFill>
                <a:cs typeface="Aharoni" panose="02010803020104030203" pitchFamily="2" charset="-79"/>
              </a:rPr>
              <a:t>Торги 2015-2018гг.</a:t>
            </a:r>
          </a:p>
          <a:p>
            <a:pPr algn="just">
              <a:defRPr sz="14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endParaRPr lang="ru-RU" sz="1600" b="1" i="1" dirty="0">
              <a:solidFill>
                <a:srgbClr val="002060"/>
              </a:solidFill>
              <a:latin typeface="+mn-lt"/>
              <a:ea typeface="+mn-ea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D7925C29-991F-4226-B5FD-C9A55E96E605}"/>
              </a:ext>
            </a:extLst>
          </p:cNvPr>
          <p:cNvSpPr/>
          <p:nvPr/>
        </p:nvSpPr>
        <p:spPr>
          <a:xfrm>
            <a:off x="107629" y="1118027"/>
            <a:ext cx="90363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tabLst>
                <a:tab pos="0" algn="l"/>
              </a:tabLst>
              <a:defRPr sz="2400" b="0" i="0" u="none" strike="noStrike" kern="1200" spc="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r>
              <a:rPr lang="ru-RU" sz="17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превышения начальной цены Конкурсов НТО «Печать» в 2015-2018 гг.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id="{E5A7525A-581C-44B1-9271-2651829EEA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7842601"/>
              </p:ext>
            </p:extLst>
          </p:nvPr>
        </p:nvGraphicFramePr>
        <p:xfrm>
          <a:off x="8878" y="1579692"/>
          <a:ext cx="9144001" cy="5278308"/>
        </p:xfrm>
        <a:graphic>
          <a:graphicData uri="http://schemas.openxmlformats.org/drawingml/2006/table">
            <a:tbl>
              <a:tblPr>
                <a:tableStyleId>{125E5076-3810-47DD-B79F-674D7AD40C01}</a:tableStyleId>
              </a:tblPr>
              <a:tblGrid>
                <a:gridCol w="3835335">
                  <a:extLst>
                    <a:ext uri="{9D8B030D-6E8A-4147-A177-3AD203B41FA5}">
                      <a16:colId xmlns:a16="http://schemas.microsoft.com/office/drawing/2014/main" val="1152321153"/>
                    </a:ext>
                  </a:extLst>
                </a:gridCol>
                <a:gridCol w="1138128">
                  <a:extLst>
                    <a:ext uri="{9D8B030D-6E8A-4147-A177-3AD203B41FA5}">
                      <a16:colId xmlns:a16="http://schemas.microsoft.com/office/drawing/2014/main" val="4023275091"/>
                    </a:ext>
                  </a:extLst>
                </a:gridCol>
                <a:gridCol w="1044584">
                  <a:extLst>
                    <a:ext uri="{9D8B030D-6E8A-4147-A177-3AD203B41FA5}">
                      <a16:colId xmlns:a16="http://schemas.microsoft.com/office/drawing/2014/main" val="2701790310"/>
                    </a:ext>
                  </a:extLst>
                </a:gridCol>
                <a:gridCol w="1040685">
                  <a:extLst>
                    <a:ext uri="{9D8B030D-6E8A-4147-A177-3AD203B41FA5}">
                      <a16:colId xmlns:a16="http://schemas.microsoft.com/office/drawing/2014/main" val="629105946"/>
                    </a:ext>
                  </a:extLst>
                </a:gridCol>
                <a:gridCol w="1044584">
                  <a:extLst>
                    <a:ext uri="{9D8B030D-6E8A-4147-A177-3AD203B41FA5}">
                      <a16:colId xmlns:a16="http://schemas.microsoft.com/office/drawing/2014/main" val="2120578265"/>
                    </a:ext>
                  </a:extLst>
                </a:gridCol>
                <a:gridCol w="1040685">
                  <a:extLst>
                    <a:ext uri="{9D8B030D-6E8A-4147-A177-3AD203B41FA5}">
                      <a16:colId xmlns:a16="http://schemas.microsoft.com/office/drawing/2014/main" val="1720962452"/>
                    </a:ext>
                  </a:extLst>
                </a:gridCol>
              </a:tblGrid>
              <a:tr h="949472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Месторасположение НТО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35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Начальная минимальная</a:t>
                      </a:r>
                      <a:br>
                        <a:rPr lang="ru-RU" sz="135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35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цена за 1 м</a:t>
                      </a:r>
                      <a:r>
                        <a:rPr lang="ru-RU" sz="1350" b="1" u="none" strike="noStrike" baseline="30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35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Среднее превышение начальной цены</a:t>
                      </a:r>
                      <a:br>
                        <a:rPr lang="ru-RU" sz="14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4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2015-2017 гг.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Среднее превышение начальной цены</a:t>
                      </a:r>
                      <a:br>
                        <a:rPr lang="ru-RU" sz="14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4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2018 году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83297488"/>
                  </a:ext>
                </a:extLst>
              </a:tr>
              <a:tr h="32638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Киоск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Пресс-стенд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Киоск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Пресс-стенд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1871754"/>
                  </a:ext>
                </a:extLst>
              </a:tr>
              <a:tr h="441939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u="none" strike="noStrike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пределах внешних границ Бульварного кольца</a:t>
                      </a:r>
                      <a:endParaRPr lang="ru-RU" sz="1400" b="1" i="0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1 950,00 ₽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2,28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12,11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1,00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1,03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4799165"/>
                  </a:ext>
                </a:extLst>
              </a:tr>
              <a:tr h="890129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u="none" strike="noStrike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 пределами внешних границ Бульварного кольца в пределах внутренних границ Садового кольца</a:t>
                      </a:r>
                      <a:endParaRPr lang="ru-RU" sz="1400" b="1" i="0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1 800,00 ₽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2,29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11,40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1,02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1,00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1659345"/>
                  </a:ext>
                </a:extLst>
              </a:tr>
              <a:tr h="890129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u="none" strike="noStrike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 пределами внешних границ Садового кольца в пределах внутренних границ Третьего транспортного кольца</a:t>
                      </a:r>
                      <a:endParaRPr lang="ru-RU" sz="1400" b="1" i="0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1 650,00 ₽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1,99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12,36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1,23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1,02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8419591"/>
                  </a:ext>
                </a:extLst>
              </a:tr>
              <a:tr h="1186839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u="none" strike="noStrike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 пределами внешних границ Третьего транспортного кольца в пределах внутренних границ Московской кольцевой автомобильной дороги</a:t>
                      </a:r>
                      <a:endParaRPr lang="ru-RU" sz="1400" b="1" i="0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1 500,00 ₽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2,26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14,92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1,25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1,12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4458082"/>
                  </a:ext>
                </a:extLst>
              </a:tr>
              <a:tr h="593419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u="none" strike="noStrike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 пределами внешних границ Московской кольцевой автомобильной дороги</a:t>
                      </a:r>
                      <a:endParaRPr lang="ru-RU" sz="1400" b="1" i="0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1 200,00 ₽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2,24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10,24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1,16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65363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638084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350"/>
            <a:ext cx="9150350" cy="686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349677" y="146933"/>
            <a:ext cx="548052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2060"/>
                </a:solidFill>
                <a:cs typeface="Aharoni" panose="02010803020104030203" pitchFamily="2" charset="-79"/>
              </a:rPr>
              <a:t>Организация мобильных точек продаж </a:t>
            </a:r>
          </a:p>
          <a:p>
            <a:pPr algn="ctr"/>
            <a:r>
              <a:rPr lang="ru-RU" sz="2000" b="1" dirty="0">
                <a:solidFill>
                  <a:srgbClr val="002060"/>
                </a:solidFill>
                <a:cs typeface="Aharoni" panose="02010803020104030203" pitchFamily="2" charset="-79"/>
              </a:rPr>
              <a:t>в Москве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-111695" y="1036790"/>
            <a:ext cx="936103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2060"/>
                </a:solidFill>
              </a:rPr>
              <a:t>Пресс-стенды заменили торговлю «с рук» и с лотков.</a:t>
            </a:r>
          </a:p>
          <a:p>
            <a:pPr algn="ctr"/>
            <a:r>
              <a:rPr lang="ru-RU" sz="1400" b="1" dirty="0">
                <a:solidFill>
                  <a:srgbClr val="002060"/>
                </a:solidFill>
              </a:rPr>
              <a:t>В 2018-2019гг. планируется к размещению НТО «Открытый» </a:t>
            </a:r>
          </a:p>
          <a:p>
            <a:pPr algn="ctr"/>
            <a:endParaRPr lang="ru-RU" sz="1400" b="1" dirty="0">
              <a:solidFill>
                <a:srgbClr val="002060"/>
              </a:solidFill>
            </a:endParaRPr>
          </a:p>
          <a:p>
            <a:pPr algn="ctr"/>
            <a:r>
              <a:rPr lang="ru-RU" sz="1400" b="1" dirty="0">
                <a:solidFill>
                  <a:srgbClr val="002060"/>
                </a:solidFill>
              </a:rPr>
              <a:t>Новые виды торговли имеют современный внешней вид, мобильны, продукция защищена от погодных условий</a:t>
            </a:r>
          </a:p>
        </p:txBody>
      </p:sp>
      <p:sp>
        <p:nvSpPr>
          <p:cNvPr id="4" name="Штриховая стрелка вправо 3"/>
          <p:cNvSpPr/>
          <p:nvPr/>
        </p:nvSpPr>
        <p:spPr>
          <a:xfrm>
            <a:off x="2770075" y="4445632"/>
            <a:ext cx="468052" cy="358928"/>
          </a:xfrm>
          <a:prstGeom prst="stripedRightArrow">
            <a:avLst/>
          </a:prstGeom>
          <a:gradFill>
            <a:gsLst>
              <a:gs pos="0">
                <a:srgbClr val="3399FF"/>
              </a:gs>
              <a:gs pos="21000">
                <a:schemeClr val="tx2">
                  <a:lumMod val="60000"/>
                  <a:lumOff val="40000"/>
                </a:schemeClr>
              </a:gs>
              <a:gs pos="47000">
                <a:schemeClr val="tx2">
                  <a:lumMod val="75000"/>
                </a:schemeClr>
              </a:gs>
              <a:gs pos="60001">
                <a:srgbClr val="2E6792"/>
              </a:gs>
              <a:gs pos="71001">
                <a:srgbClr val="3333CC"/>
              </a:gs>
              <a:gs pos="81000">
                <a:srgbClr val="1170FF"/>
              </a:gs>
              <a:gs pos="100000">
                <a:srgbClr val="006699"/>
              </a:gs>
            </a:gsLst>
            <a:lin ang="5400000" scaled="0"/>
          </a:gradFill>
          <a:ln w="9525">
            <a:solidFill>
              <a:schemeClr val="bg1"/>
            </a:solidFill>
          </a:ln>
          <a:effectLst>
            <a:outerShdw blurRad="50800" dist="76200" dir="5040000" algn="t" rotWithShape="0">
              <a:prstClr val="black">
                <a:alpha val="54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+mj-lt"/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17" r="20984" b="8026"/>
          <a:stretch/>
        </p:blipFill>
        <p:spPr bwMode="auto">
          <a:xfrm>
            <a:off x="213010" y="5181294"/>
            <a:ext cx="1622686" cy="1457085"/>
          </a:xfrm>
          <a:prstGeom prst="rect">
            <a:avLst/>
          </a:prstGeom>
          <a:noFill/>
          <a:ln w="25400">
            <a:solidFill>
              <a:schemeClr val="bg1"/>
            </a:solidFill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67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17" r="20984" b="8026"/>
          <a:stretch/>
        </p:blipFill>
        <p:spPr bwMode="auto">
          <a:xfrm>
            <a:off x="497627" y="2837696"/>
            <a:ext cx="1825898" cy="1720407"/>
          </a:xfrm>
          <a:prstGeom prst="rect">
            <a:avLst/>
          </a:prstGeom>
          <a:noFill/>
          <a:ln w="25400">
            <a:solidFill>
              <a:schemeClr val="bg1"/>
            </a:solidFill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67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0D696B4-F6A1-46AE-83E6-A81DAD30B15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748" y="4408422"/>
            <a:ext cx="1739674" cy="1727382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1B698A9C-80D2-478C-8218-58FC01CF4A6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0570" y="2573575"/>
            <a:ext cx="1690666" cy="1676760"/>
          </a:xfrm>
          <a:prstGeom prst="rect">
            <a:avLst/>
          </a:prstGeom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17" r="20984" b="8026"/>
          <a:stretch/>
        </p:blipFill>
        <p:spPr bwMode="auto">
          <a:xfrm>
            <a:off x="1104727" y="4147191"/>
            <a:ext cx="1495255" cy="1445015"/>
          </a:xfrm>
          <a:prstGeom prst="rect">
            <a:avLst/>
          </a:prstGeom>
          <a:noFill/>
          <a:ln w="25400">
            <a:solidFill>
              <a:schemeClr val="bg1"/>
            </a:solidFill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67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67029C32-20D9-4887-B6D4-6B3A75B6FA2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47498" y="4760024"/>
            <a:ext cx="1214643" cy="1149812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884155ED-A83A-4ABE-8EBA-8D22AEEDDE6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47352" y="2534015"/>
            <a:ext cx="1559318" cy="2199883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7FBB5E2B-AF7C-4169-BE26-A8AF298ECE1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906670" y="2552934"/>
            <a:ext cx="2088174" cy="3491143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61C73966-27ED-4E38-AD43-A1FA233926B9}"/>
              </a:ext>
            </a:extLst>
          </p:cNvPr>
          <p:cNvSpPr/>
          <p:nvPr/>
        </p:nvSpPr>
        <p:spPr>
          <a:xfrm>
            <a:off x="5436096" y="2173018"/>
            <a:ext cx="370790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srgbClr val="002060"/>
                </a:solidFill>
              </a:rPr>
              <a:t>Планируется НТО «Открыты</a:t>
            </a:r>
            <a:r>
              <a:rPr lang="ru-RU" sz="1200" dirty="0">
                <a:solidFill>
                  <a:srgbClr val="002060"/>
                </a:solidFill>
              </a:rPr>
              <a:t>й</a:t>
            </a:r>
            <a:r>
              <a:rPr lang="ru-RU" sz="1200" b="1" dirty="0">
                <a:solidFill>
                  <a:srgbClr val="002060"/>
                </a:solidFill>
              </a:rPr>
              <a:t>» 3 </a:t>
            </a:r>
            <a:r>
              <a:rPr lang="ru-RU" sz="1200" b="1" dirty="0" err="1">
                <a:solidFill>
                  <a:srgbClr val="002060"/>
                </a:solidFill>
              </a:rPr>
              <a:t>кв.м</a:t>
            </a:r>
            <a:r>
              <a:rPr lang="ru-RU" sz="1200" b="1" dirty="0">
                <a:solidFill>
                  <a:srgbClr val="002060"/>
                </a:solidFill>
              </a:rPr>
              <a:t>. - 200 шт.</a:t>
            </a:r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BC878443-972C-4EEA-A2AE-F547E2103410}"/>
              </a:ext>
            </a:extLst>
          </p:cNvPr>
          <p:cNvSpPr/>
          <p:nvPr/>
        </p:nvSpPr>
        <p:spPr>
          <a:xfrm>
            <a:off x="3340883" y="2130852"/>
            <a:ext cx="186777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srgbClr val="002060"/>
                </a:solidFill>
              </a:rPr>
              <a:t>В</a:t>
            </a:r>
            <a:r>
              <a:rPr lang="ru-RU" sz="1200" dirty="0">
                <a:solidFill>
                  <a:srgbClr val="002060"/>
                </a:solidFill>
              </a:rPr>
              <a:t> </a:t>
            </a:r>
            <a:r>
              <a:rPr lang="ru-RU" sz="1200" b="1" dirty="0" err="1">
                <a:solidFill>
                  <a:srgbClr val="002060"/>
                </a:solidFill>
              </a:rPr>
              <a:t>н.в</a:t>
            </a:r>
            <a:r>
              <a:rPr lang="ru-RU" sz="1200" b="1" dirty="0">
                <a:solidFill>
                  <a:srgbClr val="002060"/>
                </a:solidFill>
              </a:rPr>
              <a:t>. работают 100 Пресс-стендов  </a:t>
            </a:r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D9A43CEF-50D5-478F-9067-723F20E396BA}"/>
              </a:ext>
            </a:extLst>
          </p:cNvPr>
          <p:cNvSpPr/>
          <p:nvPr/>
        </p:nvSpPr>
        <p:spPr>
          <a:xfrm>
            <a:off x="397573" y="2187537"/>
            <a:ext cx="187797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002060"/>
                </a:solidFill>
              </a:rPr>
              <a:t>До 2014г.</a:t>
            </a:r>
          </a:p>
          <a:p>
            <a:pPr algn="ctr"/>
            <a:r>
              <a:rPr lang="ru-RU" sz="1600" b="1" dirty="0">
                <a:solidFill>
                  <a:srgbClr val="002060"/>
                </a:solidFill>
              </a:rPr>
              <a:t>Торговля «с рук»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9DFFBEBB-1178-47D6-ADF2-72A191548A27}"/>
              </a:ext>
            </a:extLst>
          </p:cNvPr>
          <p:cNvSpPr/>
          <p:nvPr/>
        </p:nvSpPr>
        <p:spPr>
          <a:xfrm>
            <a:off x="3004101" y="6127157"/>
            <a:ext cx="244827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u="sng" dirty="0">
                <a:solidFill>
                  <a:srgbClr val="002060"/>
                </a:solidFill>
              </a:rPr>
              <a:t>Ассортимент</a:t>
            </a:r>
            <a:r>
              <a:rPr lang="ru-RU" sz="1400" b="1" dirty="0">
                <a:solidFill>
                  <a:srgbClr val="002060"/>
                </a:solidFill>
              </a:rPr>
              <a:t> –только периодическая печатная продукция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F9F289D6-53C8-46CC-A858-3EF2AD13465F}"/>
              </a:ext>
            </a:extLst>
          </p:cNvPr>
          <p:cNvSpPr/>
          <p:nvPr/>
        </p:nvSpPr>
        <p:spPr>
          <a:xfrm>
            <a:off x="5505590" y="6061279"/>
            <a:ext cx="370790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u="sng" dirty="0">
                <a:solidFill>
                  <a:srgbClr val="002060"/>
                </a:solidFill>
              </a:rPr>
              <a:t>Ассортимент</a:t>
            </a:r>
            <a:r>
              <a:rPr lang="ru-RU" sz="1400" b="1" dirty="0">
                <a:solidFill>
                  <a:srgbClr val="002060"/>
                </a:solidFill>
              </a:rPr>
              <a:t> – периодическая/непериодическая </a:t>
            </a:r>
          </a:p>
          <a:p>
            <a:pPr algn="ctr"/>
            <a:r>
              <a:rPr lang="ru-RU" sz="1400" b="1" dirty="0">
                <a:solidFill>
                  <a:srgbClr val="002060"/>
                </a:solidFill>
              </a:rPr>
              <a:t>печатная продукция</a:t>
            </a:r>
          </a:p>
        </p:txBody>
      </p:sp>
    </p:spTree>
    <p:extLst>
      <p:ext uri="{BB962C8B-B14F-4D97-AF65-F5344CB8AC3E}">
        <p14:creationId xmlns:p14="http://schemas.microsoft.com/office/powerpoint/2010/main" val="1248639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>
            <a:extLst>
              <a:ext uri="{FF2B5EF4-FFF2-40B4-BE49-F238E27FC236}">
                <a16:creationId xmlns:a16="http://schemas.microsoft.com/office/drawing/2014/main" id="{0F25B874-CD77-456C-8426-DF9DE4CF23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350"/>
            <a:ext cx="9150351" cy="686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484" name="Прямоугольник 5">
            <a:extLst>
              <a:ext uri="{FF2B5EF4-FFF2-40B4-BE49-F238E27FC236}">
                <a16:creationId xmlns:a16="http://schemas.microsoft.com/office/drawing/2014/main" id="{6D637003-7E8A-45E6-A811-D700835C8C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19754" y="234157"/>
            <a:ext cx="849788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haroni" panose="02010803020104030203" pitchFamily="2" charset="-79"/>
              </a:rPr>
              <a:t>Казенное предприятие города Москвы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haroni" panose="02010803020104030203" pitchFamily="2" charset="-79"/>
              </a:rPr>
              <a:t>«Мосгорпечать» </a:t>
            </a:r>
            <a:endParaRPr kumimoji="0" lang="ru-RU" altLang="ru-RU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Aharoni" panose="02010803020104030203" pitchFamily="2" charset="-79"/>
            </a:endParaRPr>
          </a:p>
        </p:txBody>
      </p:sp>
      <p:sp>
        <p:nvSpPr>
          <p:cNvPr id="20485" name="Прямоугольник 8">
            <a:extLst>
              <a:ext uri="{FF2B5EF4-FFF2-40B4-BE49-F238E27FC236}">
                <a16:creationId xmlns:a16="http://schemas.microsoft.com/office/drawing/2014/main" id="{4DAF468C-0321-4D2E-A3A0-961CE6A94C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512" y="2290906"/>
            <a:ext cx="8497888" cy="4478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altLang="ru-RU" sz="20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SimSun" panose="02010600030101010101" pitchFamily="2" charset="-122"/>
                <a:cs typeface="Aharoni" panose="02010803020104030203" pitchFamily="2" charset="-79"/>
              </a:rPr>
              <a:t>Казенное предприятие города Москвы «Мосгорпечать» -   </a:t>
            </a:r>
            <a:r>
              <a:rPr kumimoji="0" lang="ru-RU" alt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SimSun" panose="02010600030101010101" pitchFamily="2" charset="-122"/>
                <a:cs typeface="Aharoni" panose="02010803020104030203" pitchFamily="2" charset="-79"/>
              </a:rPr>
              <a:t>подведомственное Департаменту </a:t>
            </a:r>
            <a:r>
              <a:rPr kumimoji="0" lang="ru-RU" altLang="ru-RU" sz="20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SimSun" panose="02010600030101010101" pitchFamily="2" charset="-122"/>
                <a:cs typeface="Aharoni" panose="02010803020104030203" pitchFamily="2" charset="-79"/>
              </a:rPr>
              <a:t>средств массовой информации и рекламы города Москвы</a:t>
            </a:r>
          </a:p>
          <a:p>
            <a:pPr marL="342900" lvl="0" indent="-342900" algn="just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solidFill>
                  <a:srgbClr val="002060"/>
                </a:solidFill>
                <a:latin typeface="+mn-lt"/>
              </a:rPr>
              <a:t>Создано  </a:t>
            </a:r>
            <a:r>
              <a:rPr lang="ru-RU" sz="2000" b="1" dirty="0">
                <a:solidFill>
                  <a:srgbClr val="002060"/>
                </a:solidFill>
                <a:latin typeface="+mn-lt"/>
              </a:rPr>
              <a:t>в целях управления собственностью города и не будет заниматься торговой деятельностью и оказанием логистических услуг </a:t>
            </a:r>
            <a:r>
              <a:rPr lang="ru-RU" sz="2000" dirty="0">
                <a:solidFill>
                  <a:srgbClr val="002060"/>
                </a:solidFill>
                <a:latin typeface="+mn-lt"/>
              </a:rPr>
              <a:t>(не будет создаваться конкурент за счет бюджета)</a:t>
            </a:r>
          </a:p>
          <a:p>
            <a:pPr marL="342900" lvl="0" indent="-342900" algn="just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kumimoji="0" lang="ru-RU" alt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SimSun" panose="02010600030101010101" pitchFamily="2" charset="-122"/>
                <a:cs typeface="Aharoni" panose="02010803020104030203" pitchFamily="2" charset="-79"/>
              </a:rPr>
              <a:t>Основные задачи:</a:t>
            </a:r>
          </a:p>
          <a:p>
            <a:pPr marL="1085850" lvl="1" indent="-342900" algn="just">
              <a:spcAft>
                <a:spcPts val="600"/>
              </a:spcAft>
              <a:buFontTx/>
              <a:buChar char="-"/>
              <a:defRPr/>
            </a:pPr>
            <a:r>
              <a:rPr kumimoji="0" lang="ru-RU" alt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SimSun" panose="02010600030101010101" pitchFamily="2" charset="-122"/>
                <a:cs typeface="Aharoni" panose="02010803020104030203" pitchFamily="2" charset="-79"/>
              </a:rPr>
              <a:t>Управление городским имуществом </a:t>
            </a:r>
            <a:r>
              <a:rPr kumimoji="0" lang="ru-RU" altLang="ru-RU" sz="20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SimSun" panose="02010600030101010101" pitchFamily="2" charset="-122"/>
                <a:cs typeface="Aharoni" panose="02010803020104030203" pitchFamily="2" charset="-79"/>
              </a:rPr>
              <a:t>(корректировка Схемы размещения НТО, </a:t>
            </a:r>
            <a:r>
              <a:rPr lang="ru-RU" altLang="ru-RU" sz="2000" dirty="0">
                <a:solidFill>
                  <a:srgbClr val="002060"/>
                </a:solidFill>
                <a:latin typeface="+mn-lt"/>
                <a:cs typeface="Aharoni" panose="02010803020104030203" pitchFamily="2" charset="-79"/>
              </a:rPr>
              <a:t>организация торгов на право осуществления торговой деятельности в НТО «Печать», </a:t>
            </a:r>
            <a:r>
              <a:rPr kumimoji="0" lang="ru-RU" altLang="ru-RU" sz="20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SimSun" panose="02010600030101010101" pitchFamily="2" charset="-122"/>
                <a:cs typeface="Aharoni" panose="02010803020104030203" pitchFamily="2" charset="-79"/>
              </a:rPr>
              <a:t>контроль за состоянием НТО</a:t>
            </a:r>
            <a:r>
              <a:rPr lang="ru-RU" altLang="ru-RU" sz="2000" dirty="0">
                <a:solidFill>
                  <a:srgbClr val="002060"/>
                </a:solidFill>
                <a:latin typeface="+mn-lt"/>
                <a:cs typeface="Aharoni" panose="02010803020104030203" pitchFamily="2" charset="-79"/>
              </a:rPr>
              <a:t>)</a:t>
            </a:r>
          </a:p>
          <a:p>
            <a:pPr marL="1085850" lvl="1" indent="-342900" algn="just">
              <a:spcAft>
                <a:spcPts val="600"/>
              </a:spcAft>
              <a:buFontTx/>
              <a:buChar char="-"/>
              <a:defRPr/>
            </a:pPr>
            <a:r>
              <a:rPr kumimoji="0" lang="ru-RU" alt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SimSun" panose="02010600030101010101" pitchFamily="2" charset="-122"/>
                <a:cs typeface="Aharoni" panose="02010803020104030203" pitchFamily="2" charset="-79"/>
              </a:rPr>
              <a:t>Контроль</a:t>
            </a:r>
            <a:r>
              <a:rPr kumimoji="0" lang="ru-RU" altLang="ru-RU" sz="20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SimSun" panose="02010600030101010101" pitchFamily="2" charset="-122"/>
                <a:cs typeface="Aharoni" panose="02010803020104030203" pitchFamily="2" charset="-79"/>
              </a:rPr>
              <a:t> за соблюдением </a:t>
            </a:r>
            <a:r>
              <a:rPr kumimoji="0" lang="ru-RU" alt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SimSun" panose="02010600030101010101" pitchFamily="2" charset="-122"/>
                <a:cs typeface="Aharoni" panose="02010803020104030203" pitchFamily="2" charset="-79"/>
              </a:rPr>
              <a:t>правил торговли </a:t>
            </a:r>
            <a:r>
              <a:rPr kumimoji="0" lang="ru-RU" altLang="ru-RU" sz="20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SimSun" panose="02010600030101010101" pitchFamily="2" charset="-122"/>
                <a:cs typeface="Aharoni" panose="02010803020104030203" pitchFamily="2" charset="-79"/>
              </a:rPr>
              <a:t>в городе </a:t>
            </a:r>
          </a:p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altLang="ru-RU" sz="200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SimSun" panose="02010600030101010101" pitchFamily="2" charset="-122"/>
              <a:cs typeface="Aharoni" panose="02010803020104030203" pitchFamily="2" charset="-79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CBEBFED7-1AA3-4D1F-913B-EC356AA32293}"/>
              </a:ext>
            </a:extLst>
          </p:cNvPr>
          <p:cNvSpPr/>
          <p:nvPr/>
        </p:nvSpPr>
        <p:spPr>
          <a:xfrm>
            <a:off x="107504" y="1124744"/>
            <a:ext cx="901903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Приказом Департамента от 20.08.2015 № 02-55-543/15 </a:t>
            </a:r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«Об участии Казённого предприятия города Москвы «Мосгорпечать» в комплексе мероприятий, связанных с размещением и функционированием НТО «Печать» на территории города Москвы» определил функции КП </a:t>
            </a:r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«Мосгорпечать» в отношении объектов печати</a:t>
            </a:r>
            <a:endParaRPr lang="ru-RU" sz="16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79190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>
            <a:extLst>
              <a:ext uri="{FF2B5EF4-FFF2-40B4-BE49-F238E27FC236}">
                <a16:creationId xmlns:a16="http://schemas.microsoft.com/office/drawing/2014/main" id="{0F25B874-CD77-456C-8426-DF9DE4CF23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0351" cy="686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3F46548C-CCAA-4062-B7D6-173E59E5E2AA}"/>
              </a:ext>
            </a:extLst>
          </p:cNvPr>
          <p:cNvSpPr/>
          <p:nvPr/>
        </p:nvSpPr>
        <p:spPr>
          <a:xfrm>
            <a:off x="462943" y="1429838"/>
            <a:ext cx="8497887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функционирования НТО «Печать» (недопущение простоя)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Недопущение передачи НТО «Печать» третьим лицам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соблюдения ассортиментного перечня в НТО «Печать» в </a:t>
            </a:r>
            <a:r>
              <a:rPr kumimoji="0" lang="ru-RU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т.ч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. соотношение 60% печатной продукция к 40% сопутствующих товаров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соблюдение правил торговли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соответствие месту размещения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соблюдение санитарно-технического состояние НТО «Печать» и прилегающей территории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0484" name="Прямоугольник 5">
            <a:extLst>
              <a:ext uri="{FF2B5EF4-FFF2-40B4-BE49-F238E27FC236}">
                <a16:creationId xmlns:a16="http://schemas.microsoft.com/office/drawing/2014/main" id="{6D637003-7E8A-45E6-A811-D700835C8C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19754" y="234157"/>
            <a:ext cx="84978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haroni" panose="02010803020104030203" pitchFamily="2" charset="-79"/>
              </a:rPr>
              <a:t>Контроль НТО «Печать»</a:t>
            </a:r>
            <a:endParaRPr kumimoji="0" lang="ru-RU" altLang="ru-RU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Aharoni" panose="02010803020104030203" pitchFamily="2" charset="-79"/>
            </a:endParaRPr>
          </a:p>
        </p:txBody>
      </p:sp>
      <p:sp>
        <p:nvSpPr>
          <p:cNvPr id="20485" name="Прямоугольник 8">
            <a:extLst>
              <a:ext uri="{FF2B5EF4-FFF2-40B4-BE49-F238E27FC236}">
                <a16:creationId xmlns:a16="http://schemas.microsoft.com/office/drawing/2014/main" id="{4DAF468C-0321-4D2E-A3A0-961CE6A94C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94" y="1060506"/>
            <a:ext cx="926468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SimSun" panose="02010600030101010101" pitchFamily="2" charset="-122"/>
                <a:cs typeface="Aharoni" panose="02010803020104030203" pitchFamily="2" charset="-79"/>
              </a:rPr>
              <a:t>На постоянной основе проводятся мониторинги и контроль НТО «Печать» с целью</a:t>
            </a:r>
          </a:p>
        </p:txBody>
      </p:sp>
      <p:sp>
        <p:nvSpPr>
          <p:cNvPr id="8" name="Прямоугольник 13">
            <a:extLst>
              <a:ext uri="{FF2B5EF4-FFF2-40B4-BE49-F238E27FC236}">
                <a16:creationId xmlns:a16="http://schemas.microsoft.com/office/drawing/2014/main" id="{C937A649-008C-4AB1-AE65-ED93743E88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3452" y="3124591"/>
            <a:ext cx="8763446" cy="1538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alt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Проведено контрольных мероприятий на территории города Москвы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alt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2016 г. – </a:t>
            </a:r>
            <a:r>
              <a:rPr lang="ru-RU" alt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20 152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alt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2017г. – </a:t>
            </a:r>
            <a:r>
              <a:rPr kumimoji="0" lang="ru-RU" alt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24 819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I-II </a:t>
            </a:r>
            <a:r>
              <a:rPr lang="ru-RU" alt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кв. 2018 г. – </a:t>
            </a:r>
            <a:r>
              <a:rPr lang="ru-RU" alt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10 925</a:t>
            </a:r>
            <a:endParaRPr kumimoji="0" lang="ru-RU" altLang="ru-RU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altLang="ru-RU" sz="14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9" name="Прямоугольник 13">
            <a:extLst>
              <a:ext uri="{FF2B5EF4-FFF2-40B4-BE49-F238E27FC236}">
                <a16:creationId xmlns:a16="http://schemas.microsoft.com/office/drawing/2014/main" id="{855D60A0-E58C-493B-A388-40C56D4B38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750" y="4340308"/>
            <a:ext cx="80708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altLang="ru-RU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SimSun" panose="02010600030101010101" pitchFamily="2" charset="-122"/>
                <a:cs typeface="+mn-cs"/>
              </a:rPr>
              <a:t>Динамика выявленных в 2016-2018 несанкционированных торговых объектов, реализующих печатную продукцию в Москве 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id="{ABEE12AB-7DFA-4FFF-8264-F79F1A9DDE3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1762059"/>
              </p:ext>
            </p:extLst>
          </p:nvPr>
        </p:nvGraphicFramePr>
        <p:xfrm>
          <a:off x="464247" y="4979137"/>
          <a:ext cx="8285520" cy="1711737"/>
        </p:xfrm>
        <a:graphic>
          <a:graphicData uri="http://schemas.openxmlformats.org/drawingml/2006/table">
            <a:tbl>
              <a:tblPr/>
              <a:tblGrid>
                <a:gridCol w="3845432">
                  <a:extLst>
                    <a:ext uri="{9D8B030D-6E8A-4147-A177-3AD203B41FA5}">
                      <a16:colId xmlns:a16="http://schemas.microsoft.com/office/drawing/2014/main" val="4184923554"/>
                    </a:ext>
                  </a:extLst>
                </a:gridCol>
                <a:gridCol w="4440088">
                  <a:extLst>
                    <a:ext uri="{9D8B030D-6E8A-4147-A177-3AD203B41FA5}">
                      <a16:colId xmlns:a16="http://schemas.microsoft.com/office/drawing/2014/main" val="2671127736"/>
                    </a:ext>
                  </a:extLst>
                </a:gridCol>
              </a:tblGrid>
              <a:tr h="367940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Несанкционированная торговля</a:t>
                      </a:r>
                    </a:p>
                  </a:txBody>
                  <a:tcPr marL="9524" marR="9524" marT="95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24385294"/>
                  </a:ext>
                </a:extLst>
              </a:tr>
              <a:tr h="49058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период</a:t>
                      </a:r>
                    </a:p>
                  </a:txBody>
                  <a:tcPr marL="9524" marR="9524" marT="95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выявлено случаев несанкционированной торговли</a:t>
                      </a:r>
                    </a:p>
                  </a:txBody>
                  <a:tcPr marL="9524" marR="9524" marT="95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7489907"/>
                  </a:ext>
                </a:extLst>
              </a:tr>
              <a:tr h="24529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2016</a:t>
                      </a:r>
                    </a:p>
                  </a:txBody>
                  <a:tcPr marL="9524" marR="9524" marT="95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454</a:t>
                      </a:r>
                    </a:p>
                  </a:txBody>
                  <a:tcPr marL="9524" marR="9524" marT="95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1085111"/>
                  </a:ext>
                </a:extLst>
              </a:tr>
              <a:tr h="24529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2017</a:t>
                      </a:r>
                    </a:p>
                  </a:txBody>
                  <a:tcPr marL="9524" marR="9524" marT="95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166</a:t>
                      </a:r>
                    </a:p>
                  </a:txBody>
                  <a:tcPr marL="9524" marR="9524" marT="95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88873584"/>
                  </a:ext>
                </a:extLst>
              </a:tr>
              <a:tr h="33985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I-II</a:t>
                      </a:r>
                      <a:r>
                        <a:rPr lang="ru-RU" sz="1600" b="0" i="0" u="none" strike="noStrike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 кв. 2018</a:t>
                      </a:r>
                    </a:p>
                  </a:txBody>
                  <a:tcPr marL="9524" marR="9524" marT="95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16</a:t>
                      </a:r>
                    </a:p>
                  </a:txBody>
                  <a:tcPr marL="9524" marR="9524" marT="95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10054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82408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0" name="Прямоугольник 4">
            <a:extLst>
              <a:ext uri="{FF2B5EF4-FFF2-40B4-BE49-F238E27FC236}">
                <a16:creationId xmlns:a16="http://schemas.microsoft.com/office/drawing/2014/main" id="{11C5CCCA-4964-4F99-8E83-5BA327CDF5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5320" y="6030309"/>
            <a:ext cx="7920660" cy="685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Адмирала Лазарева ул., д.19, НТО тип 4-6, Краснопресненское агентство печати, ООО</a:t>
            </a:r>
            <a:endParaRPr kumimoji="0" lang="ru-RU" altLang="ru-RU" sz="14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1A350A5C-04FC-42AF-B1F3-8BF72AB420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0"/>
            <a:ext cx="9156700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73284" y="1124744"/>
            <a:ext cx="878473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Информация о новых объектах опубликована в открытом доступе на портале «Наш город» в информационно-телекоммуникационной сети «Интернет» по адресу: http://gorod.mos.ru. 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На портале  «Наш город», в разделе «Нестационарные торговые объекты», содержится информация об организации – победителе конкурса на право заключения договора на осуществление торговой деятельности (оказание услуг) в НТО «Печать» на территории города Москвы по каждому торговому объекту. Информация на портале «Наш город» является актуальной и обновляется ежедневно. 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8" name="Рисунок 7"/>
          <p:cNvPicPr/>
          <p:nvPr/>
        </p:nvPicPr>
        <p:blipFill>
          <a:blip r:embed="rId3"/>
          <a:stretch>
            <a:fillRect/>
          </a:stretch>
        </p:blipFill>
        <p:spPr>
          <a:xfrm>
            <a:off x="107627" y="3284988"/>
            <a:ext cx="8784853" cy="3609603"/>
          </a:xfrm>
          <a:prstGeom prst="rect">
            <a:avLst/>
          </a:prstGeom>
        </p:spPr>
      </p:pic>
      <p:sp>
        <p:nvSpPr>
          <p:cNvPr id="10" name="Прямоугольник 6">
            <a:extLst>
              <a:ext uri="{FF2B5EF4-FFF2-40B4-BE49-F238E27FC236}">
                <a16:creationId xmlns:a16="http://schemas.microsoft.com/office/drawing/2014/main" id="{8EBC87B7-D451-4AF8-A4CD-B7AB1C0CB9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19754" y="169822"/>
            <a:ext cx="849788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SimSun" panose="02010600030101010101" pitchFamily="2" charset="-122"/>
                <a:cs typeface="Aharoni" panose="02010803020104030203" pitchFamily="2" charset="-79"/>
              </a:rPr>
              <a:t>Портал «Наш город»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SimSun" panose="02010600030101010101" pitchFamily="2" charset="-122"/>
                <a:cs typeface="Aharoni" panose="02010803020104030203" pitchFamily="2" charset="-79"/>
              </a:rPr>
              <a:t>Актуальная информация об НТО «Печать»</a:t>
            </a:r>
            <a:endParaRPr kumimoji="0" lang="ru-RU" altLang="ru-RU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SimSun" panose="02010600030101010101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13568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Администратор\Desktop\презентация к ФОРУМУ\Untitled-65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592" y="0"/>
            <a:ext cx="9151701" cy="6863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979712" y="116632"/>
            <a:ext cx="7920880" cy="830997"/>
          </a:xfrm>
          <a:prstGeom prst="rect">
            <a:avLst/>
          </a:prstGeom>
          <a:noFill/>
          <a:ln w="254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cs typeface="Aharoni" panose="02010803020104030203" pitchFamily="2" charset="-79"/>
              </a:rPr>
              <a:t>Перспективы развития рынка прессы </a:t>
            </a:r>
          </a:p>
          <a:p>
            <a:pPr algn="ctr"/>
            <a:r>
              <a:rPr lang="ru-RU" sz="2400" b="1" dirty="0">
                <a:solidFill>
                  <a:srgbClr val="002060"/>
                </a:solidFill>
                <a:cs typeface="Aharoni" panose="02010803020104030203" pitchFamily="2" charset="-79"/>
              </a:rPr>
              <a:t>в Москве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A9CAE9D-1DD9-4724-9D13-FAF7CA7F93B2}"/>
              </a:ext>
            </a:extLst>
          </p:cNvPr>
          <p:cNvSpPr txBox="1"/>
          <p:nvPr/>
        </p:nvSpPr>
        <p:spPr>
          <a:xfrm>
            <a:off x="827584" y="1340768"/>
            <a:ext cx="8068746" cy="830997"/>
          </a:xfrm>
          <a:prstGeom prst="rect">
            <a:avLst/>
          </a:prstGeom>
          <a:noFill/>
          <a:ln w="254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cs typeface="Aharoni" panose="02010803020104030203" pitchFamily="2" charset="-79"/>
              </a:rPr>
              <a:t>РЕОРГАНИЗАЦИЯ МЕЛКОРОЗНИЧНОЙ ТОРГОВЛИ В МОСКВЕ 2014-2018гг.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876423B-4D54-4F31-BEFA-A51626ACFFE8}"/>
              </a:ext>
            </a:extLst>
          </p:cNvPr>
          <p:cNvSpPr txBox="1"/>
          <p:nvPr/>
        </p:nvSpPr>
        <p:spPr>
          <a:xfrm>
            <a:off x="65026" y="2628216"/>
            <a:ext cx="3308518" cy="3416320"/>
          </a:xfrm>
          <a:prstGeom prst="rect">
            <a:avLst/>
          </a:prstGeom>
          <a:noFill/>
          <a:ln w="254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  <a:cs typeface="Aharoni" panose="02010803020104030203" pitchFamily="2" charset="-79"/>
              </a:rPr>
              <a:t>Специализация «Печать»</a:t>
            </a:r>
          </a:p>
          <a:p>
            <a:pPr algn="ctr"/>
            <a:endParaRPr lang="ru-RU" sz="2400" b="1" dirty="0">
              <a:solidFill>
                <a:srgbClr val="002060"/>
              </a:solidFill>
              <a:cs typeface="Aharoni" panose="02010803020104030203" pitchFamily="2" charset="-79"/>
            </a:endParaRPr>
          </a:p>
          <a:p>
            <a:pPr algn="ctr"/>
            <a:endParaRPr lang="ru-RU" sz="2400" b="1" dirty="0">
              <a:solidFill>
                <a:srgbClr val="002060"/>
              </a:solidFill>
              <a:cs typeface="Aharoni" panose="02010803020104030203" pitchFamily="2" charset="-79"/>
            </a:endParaRPr>
          </a:p>
          <a:p>
            <a:pPr algn="ctr"/>
            <a:r>
              <a:rPr lang="ru-RU" sz="2400" b="1" dirty="0">
                <a:solidFill>
                  <a:srgbClr val="002060"/>
                </a:solidFill>
                <a:cs typeface="Aharoni" panose="02010803020104030203" pitchFamily="2" charset="-79"/>
              </a:rPr>
              <a:t>3029</a:t>
            </a:r>
          </a:p>
          <a:p>
            <a:pPr algn="ctr"/>
            <a:endParaRPr lang="ru-RU" sz="2400" b="1" dirty="0">
              <a:solidFill>
                <a:srgbClr val="002060"/>
              </a:solidFill>
              <a:cs typeface="Aharoni" panose="02010803020104030203" pitchFamily="2" charset="-79"/>
            </a:endParaRPr>
          </a:p>
          <a:p>
            <a:pPr algn="ctr"/>
            <a:endParaRPr lang="ru-RU" sz="2400" b="1" dirty="0">
              <a:solidFill>
                <a:srgbClr val="002060"/>
              </a:solidFill>
              <a:cs typeface="Aharoni" panose="02010803020104030203" pitchFamily="2" charset="-79"/>
            </a:endParaRPr>
          </a:p>
          <a:p>
            <a:pPr algn="ctr"/>
            <a:endParaRPr lang="ru-RU" sz="2400" b="1" dirty="0">
              <a:solidFill>
                <a:srgbClr val="002060"/>
              </a:solidFill>
              <a:cs typeface="Aharoni" panose="02010803020104030203" pitchFamily="2" charset="-79"/>
            </a:endParaRPr>
          </a:p>
          <a:p>
            <a:pPr algn="ctr"/>
            <a:r>
              <a:rPr lang="ru-RU" sz="2400" b="1" dirty="0">
                <a:solidFill>
                  <a:srgbClr val="C00000"/>
                </a:solidFill>
                <a:cs typeface="Aharoni" panose="02010803020104030203" pitchFamily="2" charset="-79"/>
              </a:rPr>
              <a:t>2 200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6D01199-2B25-423B-AB81-66EA2C6EFD39}"/>
              </a:ext>
            </a:extLst>
          </p:cNvPr>
          <p:cNvSpPr txBox="1"/>
          <p:nvPr/>
        </p:nvSpPr>
        <p:spPr>
          <a:xfrm>
            <a:off x="5135663" y="2628216"/>
            <a:ext cx="3804589" cy="3416320"/>
          </a:xfrm>
          <a:prstGeom prst="rect">
            <a:avLst/>
          </a:prstGeom>
          <a:noFill/>
          <a:ln w="254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cs typeface="Aharoni" panose="02010803020104030203" pitchFamily="2" charset="-79"/>
              </a:rPr>
              <a:t>Иные специализации (мороженое, цветы и др.)</a:t>
            </a:r>
          </a:p>
          <a:p>
            <a:pPr algn="ctr"/>
            <a:endParaRPr lang="ru-RU" sz="2400" b="1" dirty="0">
              <a:solidFill>
                <a:srgbClr val="002060"/>
              </a:solidFill>
              <a:cs typeface="Aharoni" panose="02010803020104030203" pitchFamily="2" charset="-79"/>
            </a:endParaRPr>
          </a:p>
          <a:p>
            <a:pPr algn="ctr"/>
            <a:endParaRPr lang="ru-RU" sz="2400" b="1" dirty="0">
              <a:solidFill>
                <a:srgbClr val="002060"/>
              </a:solidFill>
              <a:cs typeface="Aharoni" panose="02010803020104030203" pitchFamily="2" charset="-79"/>
            </a:endParaRPr>
          </a:p>
          <a:p>
            <a:pPr algn="ctr"/>
            <a:r>
              <a:rPr lang="ru-RU" sz="2400" b="1" dirty="0">
                <a:solidFill>
                  <a:srgbClr val="002060"/>
                </a:solidFill>
                <a:cs typeface="Aharoni" panose="02010803020104030203" pitchFamily="2" charset="-79"/>
              </a:rPr>
              <a:t>13 500</a:t>
            </a:r>
          </a:p>
          <a:p>
            <a:pPr algn="ctr"/>
            <a:endParaRPr lang="ru-RU" sz="2400" b="1" dirty="0">
              <a:solidFill>
                <a:srgbClr val="002060"/>
              </a:solidFill>
              <a:cs typeface="Aharoni" panose="02010803020104030203" pitchFamily="2" charset="-79"/>
            </a:endParaRPr>
          </a:p>
          <a:p>
            <a:pPr algn="ctr"/>
            <a:endParaRPr lang="ru-RU" sz="2400" b="1" dirty="0">
              <a:solidFill>
                <a:srgbClr val="002060"/>
              </a:solidFill>
              <a:cs typeface="Aharoni" panose="02010803020104030203" pitchFamily="2" charset="-79"/>
            </a:endParaRPr>
          </a:p>
          <a:p>
            <a:pPr algn="ctr"/>
            <a:endParaRPr lang="ru-RU" sz="2400" b="1" dirty="0">
              <a:solidFill>
                <a:srgbClr val="002060"/>
              </a:solidFill>
              <a:cs typeface="Aharoni" panose="02010803020104030203" pitchFamily="2" charset="-79"/>
            </a:endParaRPr>
          </a:p>
          <a:p>
            <a:pPr algn="ctr"/>
            <a:r>
              <a:rPr lang="ru-RU" sz="2400" b="1" dirty="0">
                <a:solidFill>
                  <a:srgbClr val="002060"/>
                </a:solidFill>
                <a:cs typeface="Aharoni" panose="02010803020104030203" pitchFamily="2" charset="-79"/>
              </a:rPr>
              <a:t>2 300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EF228A7-19BB-4A97-81EA-93613366D04A}"/>
              </a:ext>
            </a:extLst>
          </p:cNvPr>
          <p:cNvSpPr txBox="1"/>
          <p:nvPr/>
        </p:nvSpPr>
        <p:spPr>
          <a:xfrm>
            <a:off x="2716921" y="4038294"/>
            <a:ext cx="3308518" cy="461665"/>
          </a:xfrm>
          <a:prstGeom prst="rect">
            <a:avLst/>
          </a:prstGeom>
          <a:noFill/>
          <a:ln w="254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cs typeface="Aharoni" panose="02010803020104030203" pitchFamily="2" charset="-79"/>
              </a:rPr>
              <a:t>До реорганизации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296C591-C5B1-468B-BD2A-E8D671E99952}"/>
              </a:ext>
            </a:extLst>
          </p:cNvPr>
          <p:cNvSpPr txBox="1"/>
          <p:nvPr/>
        </p:nvSpPr>
        <p:spPr>
          <a:xfrm>
            <a:off x="2905999" y="5605812"/>
            <a:ext cx="3308518" cy="461665"/>
          </a:xfrm>
          <a:prstGeom prst="rect">
            <a:avLst/>
          </a:prstGeom>
          <a:noFill/>
          <a:ln w="254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  <a:cs typeface="Aharoni" panose="02010803020104030203" pitchFamily="2" charset="-79"/>
              </a:rPr>
              <a:t>После реорганизации</a:t>
            </a:r>
          </a:p>
        </p:txBody>
      </p:sp>
    </p:spTree>
    <p:extLst>
      <p:ext uri="{BB962C8B-B14F-4D97-AF65-F5344CB8AC3E}">
        <p14:creationId xmlns:p14="http://schemas.microsoft.com/office/powerpoint/2010/main" val="15484997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0"/>
            <a:ext cx="9150350" cy="686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3651435813"/>
              </p:ext>
            </p:extLst>
          </p:nvPr>
        </p:nvGraphicFramePr>
        <p:xfrm>
          <a:off x="2491376" y="1663124"/>
          <a:ext cx="4872868" cy="42734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7" name="Picture 3" descr="C:\Users\Администратор\Desktop\презентация к 23му\старые киоски\Бутырская ул.,д.2_4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74" t="4454" r="11474" b="19356"/>
          <a:stretch/>
        </p:blipFill>
        <p:spPr bwMode="auto">
          <a:xfrm>
            <a:off x="179511" y="4315425"/>
            <a:ext cx="1187143" cy="780529"/>
          </a:xfrm>
          <a:prstGeom prst="rect">
            <a:avLst/>
          </a:prstGeom>
          <a:noFill/>
          <a:ln w="25400" cap="rnd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55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Администратор\Desktop\презентация к 23му\старые киоски\kiosk-pechati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6" t="4067" r="5046" b="2232"/>
          <a:stretch/>
        </p:blipFill>
        <p:spPr bwMode="auto">
          <a:xfrm>
            <a:off x="1167957" y="1217739"/>
            <a:ext cx="1377083" cy="1083430"/>
          </a:xfrm>
          <a:prstGeom prst="rect">
            <a:avLst/>
          </a:prstGeom>
          <a:noFill/>
          <a:ln w="25400" cap="rnd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55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Администратор\Desktop\презентация к 23му\старые киоски\Мира пр-т,д.91,к.3_3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37" b="2822"/>
          <a:stretch/>
        </p:blipFill>
        <p:spPr bwMode="auto">
          <a:xfrm>
            <a:off x="2235661" y="1777656"/>
            <a:ext cx="1338416" cy="1070550"/>
          </a:xfrm>
          <a:prstGeom prst="rect">
            <a:avLst/>
          </a:prstGeom>
          <a:noFill/>
          <a:ln w="25400" cap="rnd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55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Users\Администратор\Desktop\презентация к 23му\старые киоски\Шереметьевская ул., д.27, к.1_3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22" t="9824" r="21465" b="18674"/>
          <a:stretch/>
        </p:blipFill>
        <p:spPr bwMode="auto">
          <a:xfrm>
            <a:off x="179511" y="3143795"/>
            <a:ext cx="1187143" cy="1047110"/>
          </a:xfrm>
          <a:prstGeom prst="rect">
            <a:avLst/>
          </a:prstGeom>
          <a:noFill/>
          <a:ln w="25400" cap="rnd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55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C:\Users\Администратор\Desktop\презентация к 23му\старые киоски\Верона 4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4" t="1503" r="1112" b="2396"/>
          <a:stretch/>
        </p:blipFill>
        <p:spPr bwMode="auto">
          <a:xfrm>
            <a:off x="685576" y="4974500"/>
            <a:ext cx="1962855" cy="1268314"/>
          </a:xfrm>
          <a:prstGeom prst="rect">
            <a:avLst/>
          </a:prstGeom>
          <a:noFill/>
          <a:ln w="25400" cap="rnd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55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C:\Users\Администратор\Desktop\презентация к 23му\старые киоски\55_big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0" t="10808" r="5869" b="1373"/>
          <a:stretch/>
        </p:blipFill>
        <p:spPr bwMode="auto">
          <a:xfrm>
            <a:off x="179512" y="1772817"/>
            <a:ext cx="1287212" cy="1141042"/>
          </a:xfrm>
          <a:prstGeom prst="rect">
            <a:avLst/>
          </a:prstGeom>
          <a:noFill/>
          <a:ln w="25400" cap="rnd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55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C:\Users\Администратор\Desktop\презентация к 23му\старые киоски\Первомайская ул., вл. 89 Б_2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7" t="-3827" r="17384" b="18206"/>
          <a:stretch/>
        </p:blipFill>
        <p:spPr bwMode="auto">
          <a:xfrm>
            <a:off x="1316962" y="2425023"/>
            <a:ext cx="1498684" cy="1306238"/>
          </a:xfrm>
          <a:prstGeom prst="rect">
            <a:avLst/>
          </a:prstGeom>
          <a:noFill/>
          <a:ln w="25400" cap="rnd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55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631916" y="167427"/>
            <a:ext cx="51885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002060"/>
                </a:solidFill>
                <a:cs typeface="Aharoni" panose="02010803020104030203" pitchFamily="2" charset="-79"/>
              </a:rPr>
              <a:t>Реорганизация мелкорозничной торговли в городе Москве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2220" y="1915714"/>
            <a:ext cx="2232248" cy="1949736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73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457" y="4043112"/>
            <a:ext cx="2445517" cy="21434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7533601" y="1560991"/>
            <a:ext cx="75610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>
                <a:solidFill>
                  <a:srgbClr val="002060"/>
                </a:solidFill>
                <a:cs typeface="Aharoni" panose="02010803020104030203" pitchFamily="2" charset="-79"/>
              </a:rPr>
              <a:t>2011 г.</a:t>
            </a:r>
            <a:endParaRPr lang="ru-RU" sz="16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7668344" y="6098766"/>
            <a:ext cx="76745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>
                <a:solidFill>
                  <a:srgbClr val="002060"/>
                </a:solidFill>
                <a:cs typeface="Aharoni" panose="02010803020104030203" pitchFamily="2" charset="-79"/>
              </a:rPr>
              <a:t>2013 г.</a:t>
            </a:r>
            <a:endParaRPr lang="ru-RU" sz="1600" dirty="0"/>
          </a:p>
        </p:txBody>
      </p:sp>
      <p:pic>
        <p:nvPicPr>
          <p:cNvPr id="1026" name="Picture 2" descr="C:\Users\Администратор\Desktop\презентация к 23му\старые киоски\Заревый проезд,вл.1_2.JPG"/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85" t="3661" r="2811" b="8627"/>
          <a:stretch/>
        </p:blipFill>
        <p:spPr bwMode="auto">
          <a:xfrm>
            <a:off x="1423401" y="3855115"/>
            <a:ext cx="1521099" cy="1110806"/>
          </a:xfrm>
          <a:prstGeom prst="rect">
            <a:avLst/>
          </a:prstGeom>
          <a:noFill/>
          <a:ln w="25400" cap="rnd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55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Администратор\Desktop\презентация к 23му\старые киоски\Менжинского ул.,д.25_6.JPG"/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" t="791" r="418" b="1539"/>
          <a:stretch/>
        </p:blipFill>
        <p:spPr bwMode="auto">
          <a:xfrm>
            <a:off x="2457290" y="3317834"/>
            <a:ext cx="1210024" cy="998644"/>
          </a:xfrm>
          <a:prstGeom prst="rect">
            <a:avLst/>
          </a:prstGeom>
          <a:noFill/>
          <a:ln w="25400" cap="rnd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55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1FD6A643-2D3F-4774-85B9-D9B9A63BC562}"/>
              </a:ext>
            </a:extLst>
          </p:cNvPr>
          <p:cNvSpPr txBox="1"/>
          <p:nvPr/>
        </p:nvSpPr>
        <p:spPr>
          <a:xfrm>
            <a:off x="4596445" y="4368574"/>
            <a:ext cx="6627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srgbClr val="002060"/>
                </a:solidFill>
                <a:cs typeface="Aharoni" panose="02010803020104030203" pitchFamily="2" charset="-79"/>
              </a:rPr>
              <a:t>- 1500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084834C-53C7-4A1E-B9D6-FD7E94A845C2}"/>
              </a:ext>
            </a:extLst>
          </p:cNvPr>
          <p:cNvSpPr txBox="1"/>
          <p:nvPr/>
        </p:nvSpPr>
        <p:spPr>
          <a:xfrm>
            <a:off x="5721167" y="4624968"/>
            <a:ext cx="6627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srgbClr val="002060"/>
                </a:solidFill>
                <a:cs typeface="Aharoni" panose="02010803020104030203" pitchFamily="2" charset="-79"/>
              </a:rPr>
              <a:t>- 206</a:t>
            </a:r>
          </a:p>
        </p:txBody>
      </p:sp>
      <p:sp>
        <p:nvSpPr>
          <p:cNvPr id="21" name="TextBox 18">
            <a:extLst>
              <a:ext uri="{FF2B5EF4-FFF2-40B4-BE49-F238E27FC236}">
                <a16:creationId xmlns:a16="http://schemas.microsoft.com/office/drawing/2014/main" id="{5513F57F-593B-42FE-B079-888AE8AC5DB0}"/>
              </a:ext>
            </a:extLst>
          </p:cNvPr>
          <p:cNvSpPr txBox="1"/>
          <p:nvPr/>
        </p:nvSpPr>
        <p:spPr>
          <a:xfrm>
            <a:off x="3442570" y="1123735"/>
            <a:ext cx="35777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>
                <a:solidFill>
                  <a:srgbClr val="002060"/>
                </a:solidFill>
                <a:cs typeface="Aharoni" panose="02010803020104030203" pitchFamily="2" charset="-79"/>
              </a:rPr>
              <a:t>На начало 2014 – в городе было около 30 видов НТО «Печать»</a:t>
            </a:r>
          </a:p>
        </p:txBody>
      </p:sp>
    </p:spTree>
    <p:extLst>
      <p:ext uri="{BB962C8B-B14F-4D97-AF65-F5344CB8AC3E}">
        <p14:creationId xmlns:p14="http://schemas.microsoft.com/office/powerpoint/2010/main" val="40369698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986" y="-12787"/>
            <a:ext cx="9156986" cy="6870787"/>
          </a:xfrm>
          <a:prstGeom prst="rect">
            <a:avLst/>
          </a:prstGeom>
        </p:spPr>
      </p:pic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07504" y="1196752"/>
            <a:ext cx="4320480" cy="5786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2014 г.</a:t>
            </a:r>
          </a:p>
          <a:p>
            <a:pPr algn="ctr"/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Стихийно сложившаяся Схема размещения НТО «Печать» </a:t>
            </a:r>
          </a:p>
          <a:p>
            <a:pPr marL="285750" indent="-285750">
              <a:buFontTx/>
              <a:buChar char="-"/>
            </a:pP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Внешний вид НТО ( 1000 были не востребованы)</a:t>
            </a:r>
          </a:p>
          <a:p>
            <a:pPr marL="285750" indent="-285750">
              <a:buFontTx/>
              <a:buChar char="-"/>
            </a:pP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возможность выхода более 10 лет на рынок распространения прессы «новичков»</a:t>
            </a:r>
          </a:p>
          <a:p>
            <a:pPr marL="285750" indent="-285750">
              <a:buFontTx/>
              <a:buChar char="-"/>
            </a:pP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Затраты операторов рынка:</a:t>
            </a:r>
          </a:p>
          <a:p>
            <a:pPr marL="285750" indent="-285750">
              <a:buFontTx/>
              <a:buChar char="-"/>
            </a:pP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Закупка НТО, подключение к электричеству (длительное подключение НТО до 4 мес.)</a:t>
            </a:r>
          </a:p>
          <a:p>
            <a:pPr marL="285750" indent="-285750">
              <a:buFontTx/>
              <a:buChar char="-"/>
            </a:pP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3B355D7F-915C-42A9-9B34-0284620D8447}"/>
              </a:ext>
            </a:extLst>
          </p:cNvPr>
          <p:cNvSpPr/>
          <p:nvPr/>
        </p:nvSpPr>
        <p:spPr>
          <a:xfrm>
            <a:off x="4469898" y="1196005"/>
            <a:ext cx="4752528" cy="66171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2014-2018гг.</a:t>
            </a:r>
          </a:p>
          <a:p>
            <a:r>
              <a:rPr lang="ru-RU" dirty="0" err="1">
                <a:solidFill>
                  <a:srgbClr val="002060"/>
                </a:solidFill>
              </a:rPr>
              <a:t>ДСМиР</a:t>
            </a:r>
            <a:r>
              <a:rPr lang="ru-RU" dirty="0">
                <a:solidFill>
                  <a:srgbClr val="002060"/>
                </a:solidFill>
              </a:rPr>
              <a:t> совместно с отраслевым сообществом проведена масштабная работа по сохранению, прозрачности и упорядочении системы продаж печатной продукции</a:t>
            </a:r>
          </a:p>
          <a:p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Актуализирована Схема размещения, включены новые места в зонах дефицита</a:t>
            </a:r>
          </a:p>
          <a:p>
            <a:pPr marL="285750" indent="-285750">
              <a:buFontTx/>
              <a:buChar char="-"/>
            </a:pP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Новые НТО, </a:t>
            </a:r>
            <a:r>
              <a:rPr lang="ru-RU" dirty="0">
                <a:solidFill>
                  <a:srgbClr val="002060"/>
                </a:solidFill>
              </a:rPr>
              <a:t>выполненные в едином стиле, имеющие привлекательный эстетический облик и современный функционал. </a:t>
            </a: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Конкурсы на право торговли в НТО «Печать» (не аукционы)</a:t>
            </a:r>
          </a:p>
          <a:p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Затраты за счет средств города: </a:t>
            </a:r>
          </a:p>
          <a:p>
            <a:pPr marL="285750" indent="-285750">
              <a:buFontTx/>
              <a:buChar char="-"/>
            </a:pP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Установлены новые виды НТО «Печать»</a:t>
            </a:r>
          </a:p>
          <a:p>
            <a:pPr marL="285750" indent="-285750">
              <a:buFontTx/>
              <a:buChar char="-"/>
            </a:pP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Подключение НТО к электричеству в короткие сроки</a:t>
            </a:r>
          </a:p>
          <a:p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AC4D58D-3E18-4640-99EA-54DDE6BC5BA0}"/>
              </a:ext>
            </a:extLst>
          </p:cNvPr>
          <p:cNvSpPr/>
          <p:nvPr/>
        </p:nvSpPr>
        <p:spPr>
          <a:xfrm>
            <a:off x="3563888" y="247363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cs typeface="Aharoni" panose="02010803020104030203" pitchFamily="2" charset="-79"/>
              </a:rPr>
              <a:t>Реорганизация мелкорозничной торговли в городе Москве</a:t>
            </a:r>
          </a:p>
        </p:txBody>
      </p:sp>
    </p:spTree>
    <p:extLst>
      <p:ext uri="{BB962C8B-B14F-4D97-AF65-F5344CB8AC3E}">
        <p14:creationId xmlns:p14="http://schemas.microsoft.com/office/powerpoint/2010/main" val="20906952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Администратор\Desktop\презентация к ФОРУМУ\Untitled-655.jpg">
            <a:extLst>
              <a:ext uri="{FF2B5EF4-FFF2-40B4-BE49-F238E27FC236}">
                <a16:creationId xmlns:a16="http://schemas.microsoft.com/office/drawing/2014/main" id="{5A1EA0BF-52B2-427F-91CB-0F04C0B2F5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38" y="0"/>
            <a:ext cx="9151938" cy="686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Заголовок 1" hidden="1">
            <a:extLst>
              <a:ext uri="{FF2B5EF4-FFF2-40B4-BE49-F238E27FC236}">
                <a16:creationId xmlns:a16="http://schemas.microsoft.com/office/drawing/2014/main" id="{70BF596F-1685-4584-B1EB-0AA5A5B0537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/>
          </a:p>
        </p:txBody>
      </p:sp>
      <p:sp>
        <p:nvSpPr>
          <p:cNvPr id="7172" name="Rectangle 1">
            <a:extLst>
              <a:ext uri="{FF2B5EF4-FFF2-40B4-BE49-F238E27FC236}">
                <a16:creationId xmlns:a16="http://schemas.microsoft.com/office/drawing/2014/main" id="{592DEC07-8D82-4F42-B7D7-770EF9D009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9778" y="5849794"/>
            <a:ext cx="419693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indent="45085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marL="0" marR="0" lvl="0" indent="4508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SimSun" panose="02010600030101010101" pitchFamily="2" charset="-122"/>
                <a:cs typeface="+mn-cs"/>
                <a:sym typeface="Times New Roman" panose="02020603050405020304" pitchFamily="18" charset="0"/>
              </a:rPr>
              <a:t>До реорганизации </a:t>
            </a:r>
          </a:p>
          <a:p>
            <a:pPr marL="0" marR="0" lvl="0" indent="4508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SimSun" panose="02010600030101010101" pitchFamily="2" charset="-122"/>
                <a:cs typeface="+mn-cs"/>
                <a:sym typeface="Times New Roman" panose="02020603050405020304" pitchFamily="18" charset="0"/>
              </a:rPr>
              <a:t>функционировало </a:t>
            </a:r>
          </a:p>
          <a:p>
            <a:pPr marL="0" marR="0" lvl="0" indent="4508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SimSun" panose="02010600030101010101" pitchFamily="2" charset="-122"/>
                <a:cs typeface="+mn-cs"/>
                <a:sym typeface="Times New Roman" panose="02020603050405020304" pitchFamily="18" charset="0"/>
              </a:rPr>
              <a:t>1626 НТО «Печать»</a:t>
            </a:r>
            <a:endParaRPr kumimoji="0" lang="ru-RU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7173" name="Прямоугольник 3">
            <a:extLst>
              <a:ext uri="{FF2B5EF4-FFF2-40B4-BE49-F238E27FC236}">
                <a16:creationId xmlns:a16="http://schemas.microsoft.com/office/drawing/2014/main" id="{6CD2C066-A0E7-4B97-B776-4FC66BD57A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15817" y="241930"/>
            <a:ext cx="622818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+mn-cs"/>
                <a:sym typeface="Aharoni" panose="02010803020104030203" pitchFamily="2" charset="-79"/>
              </a:rPr>
              <a:t>НТО «Печать» до реорганизации мелкорозничной торговли в городе и после</a:t>
            </a:r>
          </a:p>
        </p:txBody>
      </p:sp>
      <p:sp>
        <p:nvSpPr>
          <p:cNvPr id="28" name="Прямоугольник с одним вырезанным углом 14">
            <a:extLst>
              <a:ext uri="{FF2B5EF4-FFF2-40B4-BE49-F238E27FC236}">
                <a16:creationId xmlns:a16="http://schemas.microsoft.com/office/drawing/2014/main" id="{B2385301-C279-4F11-85C5-75EC2340493F}"/>
              </a:ext>
            </a:extLst>
          </p:cNvPr>
          <p:cNvSpPr/>
          <p:nvPr/>
        </p:nvSpPr>
        <p:spPr bwMode="auto">
          <a:xfrm>
            <a:off x="806740" y="1775703"/>
            <a:ext cx="1487488" cy="1223962"/>
          </a:xfrm>
          <a:prstGeom prst="snip1Rect">
            <a:avLst/>
          </a:prstGeom>
          <a:solidFill>
            <a:schemeClr val="bg2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9" name="Прямоугольник с одним вырезанным углом 15">
            <a:extLst>
              <a:ext uri="{FF2B5EF4-FFF2-40B4-BE49-F238E27FC236}">
                <a16:creationId xmlns:a16="http://schemas.microsoft.com/office/drawing/2014/main" id="{04089C23-7F4F-453E-8FF6-AE4BFCC4EA2C}"/>
              </a:ext>
            </a:extLst>
          </p:cNvPr>
          <p:cNvSpPr/>
          <p:nvPr/>
        </p:nvSpPr>
        <p:spPr bwMode="auto">
          <a:xfrm>
            <a:off x="747675" y="4763511"/>
            <a:ext cx="1508125" cy="1069975"/>
          </a:xfrm>
          <a:prstGeom prst="snip1Rect">
            <a:avLst/>
          </a:prstGeom>
          <a:solidFill>
            <a:schemeClr val="bg2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0" name="Прямоугольник с одним вырезанным углом 20">
            <a:extLst>
              <a:ext uri="{FF2B5EF4-FFF2-40B4-BE49-F238E27FC236}">
                <a16:creationId xmlns:a16="http://schemas.microsoft.com/office/drawing/2014/main" id="{E2AF13E6-B26E-4F86-A717-6A073974869B}"/>
              </a:ext>
            </a:extLst>
          </p:cNvPr>
          <p:cNvSpPr/>
          <p:nvPr/>
        </p:nvSpPr>
        <p:spPr bwMode="auto">
          <a:xfrm>
            <a:off x="782375" y="3323622"/>
            <a:ext cx="1506538" cy="1098767"/>
          </a:xfrm>
          <a:prstGeom prst="snip1Rect">
            <a:avLst/>
          </a:prstGeom>
          <a:solidFill>
            <a:schemeClr val="bg2">
              <a:lumMod val="50000"/>
            </a:schemeClr>
          </a:solidFill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177" name="Rectangle 3">
            <a:extLst>
              <a:ext uri="{FF2B5EF4-FFF2-40B4-BE49-F238E27FC236}">
                <a16:creationId xmlns:a16="http://schemas.microsoft.com/office/drawing/2014/main" id="{DCDA82D2-E0D9-4116-AB94-89BCBA3947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4779" y="4999575"/>
            <a:ext cx="838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altLang="zh-CN" sz="1200" b="1" i="1" u="none" strike="noStrike" kern="1200" cap="none" spc="0" normalizeH="0" baseline="0" noProof="0" dirty="0">
                <a:ln>
                  <a:noFill/>
                </a:ln>
                <a:solidFill>
                  <a:srgbClr val="000080"/>
                </a:solidFill>
                <a:effectLst/>
                <a:uLnTx/>
                <a:uFillTx/>
                <a:latin typeface="Times New Roman" panose="02020603050405020304" pitchFamily="18" charset="0"/>
                <a:ea typeface="SimSun" panose="02010600030101010101" pitchFamily="2" charset="-122"/>
                <a:cs typeface="+mn-cs"/>
                <a:sym typeface="Times New Roman" panose="02020603050405020304" pitchFamily="18" charset="0"/>
              </a:rPr>
              <a:t> </a:t>
            </a:r>
            <a:r>
              <a:rPr kumimoji="0" lang="ru-RU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SimSun" panose="02010600030101010101" pitchFamily="2" charset="-122"/>
                <a:cs typeface="+mn-cs"/>
                <a:sym typeface="Times New Roman" panose="02020603050405020304" pitchFamily="18" charset="0"/>
              </a:rPr>
              <a:t>176</a:t>
            </a:r>
            <a:endParaRPr kumimoji="0" lang="ru-RU" altLang="zh-CN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7178" name="Rectangle 3">
            <a:extLst>
              <a:ext uri="{FF2B5EF4-FFF2-40B4-BE49-F238E27FC236}">
                <a16:creationId xmlns:a16="http://schemas.microsoft.com/office/drawing/2014/main" id="{4ACB62B2-C33B-4463-BB69-221CF12601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9277" y="2354073"/>
            <a:ext cx="1004888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SimSun" panose="02010600030101010101" pitchFamily="2" charset="-122"/>
                <a:cs typeface="+mn-cs"/>
                <a:sym typeface="Times New Roman" panose="02020603050405020304" pitchFamily="18" charset="0"/>
              </a:rPr>
              <a:t>2853</a:t>
            </a:r>
            <a:endParaRPr kumimoji="0" lang="ru-RU" altLang="zh-CN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SimSun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7179" name="Rectangle 3">
            <a:extLst>
              <a:ext uri="{FF2B5EF4-FFF2-40B4-BE49-F238E27FC236}">
                <a16:creationId xmlns:a16="http://schemas.microsoft.com/office/drawing/2014/main" id="{20618140-162A-494C-A718-E4F342BB74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7498" y="3627479"/>
            <a:ext cx="11318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SimSun" panose="02010600030101010101" pitchFamily="2" charset="-122"/>
                <a:cs typeface="+mn-cs"/>
                <a:sym typeface="Times New Roman" panose="02020603050405020304" pitchFamily="18" charset="0"/>
              </a:rPr>
              <a:t>1450</a:t>
            </a:r>
            <a:r>
              <a:rPr kumimoji="0" lang="ru-RU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SimSun" panose="02010600030101010101" pitchFamily="2" charset="-122"/>
                <a:cs typeface="+mn-cs"/>
                <a:sym typeface="Times New Roman" panose="02020603050405020304" pitchFamily="18" charset="0"/>
              </a:rPr>
              <a:t> </a:t>
            </a:r>
          </a:p>
        </p:txBody>
      </p:sp>
      <p:sp>
        <p:nvSpPr>
          <p:cNvPr id="7180" name="Rectangle 3">
            <a:extLst>
              <a:ext uri="{FF2B5EF4-FFF2-40B4-BE49-F238E27FC236}">
                <a16:creationId xmlns:a16="http://schemas.microsoft.com/office/drawing/2014/main" id="{0786584C-F756-41C6-A4BE-C9F7AD4554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2315" y="4608470"/>
            <a:ext cx="16764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altLang="zh-CN" sz="12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SimSun" panose="02010600030101010101" pitchFamily="2" charset="-122"/>
                <a:cs typeface="+mn-cs"/>
                <a:sym typeface="Times New Roman" panose="02020603050405020304" pitchFamily="18" charset="0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altLang="zh-CN" sz="12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SimSun" panose="02010600030101010101" pitchFamily="2" charset="-122"/>
                <a:cs typeface="+mn-cs"/>
                <a:sym typeface="Times New Roman" panose="02020603050405020304" pitchFamily="18" charset="0"/>
              </a:rPr>
              <a:t>торговля «с рук»</a:t>
            </a:r>
          </a:p>
        </p:txBody>
      </p:sp>
      <p:sp>
        <p:nvSpPr>
          <p:cNvPr id="7181" name="Rectangle 3">
            <a:extLst>
              <a:ext uri="{FF2B5EF4-FFF2-40B4-BE49-F238E27FC236}">
                <a16:creationId xmlns:a16="http://schemas.microsoft.com/office/drawing/2014/main" id="{C216CDE5-10DD-4E0A-AEFC-DE3AF1333B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1302" y="4164287"/>
            <a:ext cx="1774825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altLang="zh-CN" sz="12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SimSun" panose="02010600030101010101" pitchFamily="2" charset="-122"/>
                <a:cs typeface="+mn-cs"/>
                <a:sym typeface="Times New Roman" panose="02020603050405020304" pitchFamily="18" charset="0"/>
              </a:rPr>
              <a:t> </a:t>
            </a:r>
            <a:r>
              <a:rPr kumimoji="0" lang="ru-RU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SimSun" panose="02010600030101010101" pitchFamily="2" charset="-122"/>
                <a:cs typeface="+mn-cs"/>
                <a:sym typeface="Times New Roman" panose="02020603050405020304" pitchFamily="18" charset="0"/>
              </a:rPr>
              <a:t>функционирующие</a:t>
            </a:r>
            <a:endParaRPr kumimoji="0" lang="ru-RU" altLang="zh-CN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7182" name="Rectangle 3">
            <a:extLst>
              <a:ext uri="{FF2B5EF4-FFF2-40B4-BE49-F238E27FC236}">
                <a16:creationId xmlns:a16="http://schemas.microsoft.com/office/drawing/2014/main" id="{AC6B397C-4AAF-4145-91EF-57ECE0A0C8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8265" y="1901115"/>
            <a:ext cx="199866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altLang="zh-CN" sz="1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SimSun" panose="02010600030101010101" pitchFamily="2" charset="-122"/>
                <a:cs typeface="Aharoni" panose="02010803020104030203" pitchFamily="2" charset="-79"/>
                <a:sym typeface="Times New Roman" panose="02020603050405020304" pitchFamily="18" charset="0"/>
              </a:rPr>
              <a:t>Киоски «Печать»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SimSun" panose="02010600030101010101" pitchFamily="2" charset="-122"/>
                <a:cs typeface="Aharoni" panose="02010803020104030203" pitchFamily="2" charset="-79"/>
                <a:sym typeface="Times New Roman" panose="02020603050405020304" pitchFamily="18" charset="0"/>
              </a:rPr>
              <a:t>в </a:t>
            </a:r>
            <a:r>
              <a:rPr kumimoji="0" lang="ru-RU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SimSun" panose="02010600030101010101" pitchFamily="2" charset="-122"/>
                <a:cs typeface="Aharoni" panose="02010803020104030203" pitchFamily="2" charset="-79"/>
                <a:sym typeface="Times New Roman" panose="02020603050405020304" pitchFamily="18" charset="0"/>
              </a:rPr>
              <a:t>т.ч</a:t>
            </a:r>
            <a:r>
              <a:rPr kumimoji="0" lang="ru-RU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SimSun" panose="02010600030101010101" pitchFamily="2" charset="-122"/>
                <a:cs typeface="Aharoni" panose="02010803020104030203" pitchFamily="2" charset="-79"/>
                <a:sym typeface="Times New Roman" panose="02020603050405020304" pitchFamily="18" charset="0"/>
              </a:rPr>
              <a:t>. лотки</a:t>
            </a:r>
            <a:endParaRPr kumimoji="0" lang="ru-RU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SimSun" panose="02010600030101010101" pitchFamily="2" charset="-122"/>
              <a:cs typeface="Aharoni" panose="02010803020104030203" pitchFamily="2" charset="-79"/>
              <a:sym typeface="Arial" panose="020B0604020202020204" pitchFamily="34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altLang="zh-CN" sz="12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7184" name="Прямоугольник 39">
            <a:extLst>
              <a:ext uri="{FF2B5EF4-FFF2-40B4-BE49-F238E27FC236}">
                <a16:creationId xmlns:a16="http://schemas.microsoft.com/office/drawing/2014/main" id="{3B33B401-8AAA-4ABB-BECF-5AD89C9F89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7504" y="1228253"/>
            <a:ext cx="9779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zh-CN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SimSun" panose="02010600030101010101" pitchFamily="2" charset="-122"/>
                <a:cs typeface="Aharoni" panose="02010803020104030203" pitchFamily="2" charset="-79"/>
                <a:sym typeface="Times New Roman" panose="02020603050405020304" pitchFamily="18" charset="0"/>
              </a:rPr>
              <a:t>До 2014</a:t>
            </a:r>
            <a:endParaRPr kumimoji="0" lang="ru-RU" altLang="ru-RU" sz="1800" b="0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ea typeface="SimSun" panose="02010600030101010101" pitchFamily="2" charset="-122"/>
              <a:cs typeface="Aharoni" panose="02010803020104030203" pitchFamily="2" charset="-79"/>
            </a:endParaRPr>
          </a:p>
        </p:txBody>
      </p:sp>
      <p:sp>
        <p:nvSpPr>
          <p:cNvPr id="7185" name="Прямоугольник 40">
            <a:extLst>
              <a:ext uri="{FF2B5EF4-FFF2-40B4-BE49-F238E27FC236}">
                <a16:creationId xmlns:a16="http://schemas.microsoft.com/office/drawing/2014/main" id="{5F290B3E-26D8-4C29-BC3B-27E35B43A6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91342" y="1250851"/>
            <a:ext cx="1188366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zh-CN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SimSun" panose="02010600030101010101" pitchFamily="2" charset="-122"/>
                <a:cs typeface="Aharoni" panose="02010803020104030203" pitchFamily="2" charset="-79"/>
                <a:sym typeface="Times New Roman" panose="02020603050405020304" pitchFamily="18" charset="0"/>
              </a:rPr>
              <a:t>2015-2018</a:t>
            </a:r>
            <a:endParaRPr kumimoji="0" lang="ru-RU" altLang="ru-RU" sz="1800" b="0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ea typeface="SimSun" panose="02010600030101010101" pitchFamily="2" charset="-122"/>
              <a:cs typeface="Aharoni" panose="02010803020104030203" pitchFamily="2" charset="-79"/>
            </a:endParaRPr>
          </a:p>
        </p:txBody>
      </p:sp>
      <p:sp>
        <p:nvSpPr>
          <p:cNvPr id="42" name="Прямоугольник с одним вырезанным углом 29">
            <a:extLst>
              <a:ext uri="{FF2B5EF4-FFF2-40B4-BE49-F238E27FC236}">
                <a16:creationId xmlns:a16="http://schemas.microsoft.com/office/drawing/2014/main" id="{B58F2C62-C5E9-4FE6-9145-424B4833D1B7}"/>
              </a:ext>
            </a:extLst>
          </p:cNvPr>
          <p:cNvSpPr/>
          <p:nvPr/>
        </p:nvSpPr>
        <p:spPr bwMode="auto">
          <a:xfrm>
            <a:off x="3639164" y="1793303"/>
            <a:ext cx="2196300" cy="2800642"/>
          </a:xfrm>
          <a:prstGeom prst="snip1Rect">
            <a:avLst/>
          </a:prstGeom>
          <a:solidFill>
            <a:schemeClr val="accent1">
              <a:lumMod val="60000"/>
              <a:lumOff val="40000"/>
            </a:schemeClr>
          </a:solidFill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Times New Roman" panose="02020603050405020304" pitchFamily="18" charset="0"/>
              </a:rPr>
              <a:t>Функционирует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Times New Roman" panose="02020603050405020304" pitchFamily="18" charset="0"/>
              </a:rPr>
              <a:t>в городе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zh-CN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Times New Roman" panose="02020603050405020304" pitchFamily="18" charset="0"/>
              </a:rPr>
              <a:t>Киосков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Times New Roman" panose="02020603050405020304" pitchFamily="18" charset="0"/>
              </a:rPr>
              <a:t>1923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zh-CN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Times New Roman" panose="02020603050405020304" pitchFamily="18" charset="0"/>
              </a:rPr>
              <a:t>Пресс-стендов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Times New Roman" panose="02020603050405020304" pitchFamily="18" charset="0"/>
              </a:rPr>
              <a:t>100</a:t>
            </a:r>
            <a:endParaRPr kumimoji="0" lang="ru-RU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8" name="Прямоугольник с одним вырезанным углом 36">
            <a:extLst>
              <a:ext uri="{FF2B5EF4-FFF2-40B4-BE49-F238E27FC236}">
                <a16:creationId xmlns:a16="http://schemas.microsoft.com/office/drawing/2014/main" id="{16207B85-29A6-4553-B6CE-A56782DD135D}"/>
              </a:ext>
            </a:extLst>
          </p:cNvPr>
          <p:cNvSpPr/>
          <p:nvPr/>
        </p:nvSpPr>
        <p:spPr bwMode="auto">
          <a:xfrm>
            <a:off x="6946722" y="1793303"/>
            <a:ext cx="1746250" cy="2818242"/>
          </a:xfrm>
          <a:prstGeom prst="snip1Rect">
            <a:avLst/>
          </a:prstGeom>
          <a:solidFill>
            <a:schemeClr val="accent1">
              <a:lumMod val="40000"/>
              <a:lumOff val="60000"/>
            </a:schemeClr>
          </a:solidFill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195" name="Rectangle 3">
            <a:extLst>
              <a:ext uri="{FF2B5EF4-FFF2-40B4-BE49-F238E27FC236}">
                <a16:creationId xmlns:a16="http://schemas.microsoft.com/office/drawing/2014/main" id="{3B39951F-9B49-493B-A433-905FA4F2FB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21493" y="2800402"/>
            <a:ext cx="1998663" cy="1046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altLang="zh-CN" sz="1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SimSun" panose="02010600030101010101" pitchFamily="2" charset="-122"/>
                <a:cs typeface="+mn-cs"/>
                <a:sym typeface="Times New Roman" panose="02020603050405020304" pitchFamily="18" charset="0"/>
              </a:rPr>
              <a:t>НТО «</a:t>
            </a:r>
            <a:r>
              <a:rPr kumimoji="0" lang="ru-RU" altLang="zh-CN" sz="16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SimSun" panose="02010600030101010101" pitchFamily="2" charset="-122"/>
                <a:cs typeface="+mn-cs"/>
                <a:sym typeface="Times New Roman" panose="02020603050405020304" pitchFamily="18" charset="0"/>
              </a:rPr>
              <a:t>Печать</a:t>
            </a:r>
            <a:r>
              <a:rPr kumimoji="0" lang="ru-RU" altLang="zh-CN" sz="1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SimSun" panose="02010600030101010101" pitchFamily="2" charset="-122"/>
                <a:cs typeface="+mn-cs"/>
                <a:sym typeface="Times New Roman" panose="02020603050405020304" pitchFamily="18" charset="0"/>
              </a:rPr>
              <a:t>»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altLang="zh-CN" sz="1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SimSun" panose="02010600030101010101" pitchFamily="2" charset="-122"/>
                <a:cs typeface="+mn-cs"/>
                <a:sym typeface="Times New Roman" panose="02020603050405020304" pitchFamily="18" charset="0"/>
              </a:rPr>
              <a:t>3 </a:t>
            </a:r>
            <a:r>
              <a:rPr kumimoji="0" lang="ru-RU" altLang="zh-CN" sz="14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SimSun" panose="02010600030101010101" pitchFamily="2" charset="-122"/>
                <a:cs typeface="+mn-cs"/>
                <a:sym typeface="Times New Roman" panose="02020603050405020304" pitchFamily="18" charset="0"/>
              </a:rPr>
              <a:t>кв</a:t>
            </a:r>
            <a:r>
              <a:rPr kumimoji="0" lang="ru-RU" altLang="zh-CN" sz="1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SimSun" panose="02010600030101010101" pitchFamily="2" charset="-122"/>
                <a:cs typeface="+mn-cs"/>
                <a:sym typeface="Times New Roman" panose="02020603050405020304" pitchFamily="18" charset="0"/>
              </a:rPr>
              <a:t> м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altLang="zh-CN" sz="1200" b="0" i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SimSun" panose="02010600030101010101" pitchFamily="2" charset="-122"/>
              <a:cs typeface="+mn-cs"/>
              <a:sym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altLang="zh-CN" sz="20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SimSun" panose="02010600030101010101" pitchFamily="2" charset="-122"/>
                <a:cs typeface="+mn-cs"/>
                <a:sym typeface="Times New Roman" panose="02020603050405020304" pitchFamily="18" charset="0"/>
              </a:rPr>
              <a:t>200</a:t>
            </a:r>
            <a:endParaRPr kumimoji="0" lang="ru-RU" altLang="zh-CN" sz="20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7197" name="Прямоугольник 52">
            <a:extLst>
              <a:ext uri="{FF2B5EF4-FFF2-40B4-BE49-F238E27FC236}">
                <a16:creationId xmlns:a16="http://schemas.microsoft.com/office/drawing/2014/main" id="{B6F17CC2-F089-4DF4-9166-788565B456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56395" y="1264706"/>
            <a:ext cx="17844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zh-CN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Aharoni" panose="02010803020104030203" pitchFamily="2" charset="-79"/>
                <a:sym typeface="Times New Roman" panose="02020603050405020304" pitchFamily="18" charset="0"/>
              </a:rPr>
              <a:t>План 2018-2019</a:t>
            </a:r>
            <a:endParaRPr lang="ru-RU" altLang="zh-CN" b="1" i="1" dirty="0">
              <a:solidFill>
                <a:srgbClr val="002060"/>
              </a:solidFill>
              <a:latin typeface="Times New Roman" panose="02020603050405020304" pitchFamily="18" charset="0"/>
              <a:cs typeface="Aharoni" panose="02010803020104030203" pitchFamily="2" charset="-79"/>
              <a:sym typeface="Times New Roman" panose="02020603050405020304" pitchFamily="18" charset="0"/>
            </a:endParaRPr>
          </a:p>
        </p:txBody>
      </p:sp>
      <p:sp>
        <p:nvSpPr>
          <p:cNvPr id="27" name="Rectangle 3">
            <a:extLst>
              <a:ext uri="{FF2B5EF4-FFF2-40B4-BE49-F238E27FC236}">
                <a16:creationId xmlns:a16="http://schemas.microsoft.com/office/drawing/2014/main" id="{4AAAB90C-3A93-42A4-B296-13F304A642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0743" y="2943356"/>
            <a:ext cx="257960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altLang="zh-CN" sz="12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SimSun" panose="02010600030101010101" pitchFamily="2" charset="-122"/>
                <a:cs typeface="+mn-cs"/>
                <a:sym typeface="Times New Roman" panose="02020603050405020304" pitchFamily="18" charset="0"/>
              </a:rPr>
              <a:t> </a:t>
            </a:r>
            <a:r>
              <a:rPr kumimoji="0" lang="ru-RU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SimSun" panose="02010600030101010101" pitchFamily="2" charset="-122"/>
                <a:cs typeface="+mn-cs"/>
                <a:sym typeface="Times New Roman" panose="02020603050405020304" pitchFamily="18" charset="0"/>
              </a:rPr>
              <a:t>из них не востребованы 1000</a:t>
            </a:r>
            <a:endParaRPr kumimoji="0" lang="ru-RU" altLang="zh-CN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34" name="Rectangle 1">
            <a:extLst>
              <a:ext uri="{FF2B5EF4-FFF2-40B4-BE49-F238E27FC236}">
                <a16:creationId xmlns:a16="http://schemas.microsoft.com/office/drawing/2014/main" id="{25570D92-FAA6-4822-83CA-0D3E7C25F9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13613" y="4896491"/>
            <a:ext cx="494571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indent="45085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marL="0" marR="0" lvl="0" indent="4508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altLang="zh-CN" sz="1600" dirty="0">
                <a:solidFill>
                  <a:srgbClr val="00206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В </a:t>
            </a:r>
            <a:r>
              <a:rPr lang="ru-RU" altLang="zh-CN" sz="1600" dirty="0" err="1">
                <a:solidFill>
                  <a:srgbClr val="00206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н.в</a:t>
            </a:r>
            <a:r>
              <a:rPr lang="ru-RU" altLang="zh-CN" sz="1600" dirty="0">
                <a:solidFill>
                  <a:srgbClr val="00206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. </a:t>
            </a:r>
            <a:r>
              <a:rPr lang="ru-RU" altLang="zh-CN" sz="1600" b="1" dirty="0">
                <a:solidFill>
                  <a:srgbClr val="00206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функционирует </a:t>
            </a:r>
          </a:p>
          <a:p>
            <a:pPr marL="0" marR="0" lvl="0" indent="4508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altLang="zh-CN" sz="1600" b="1" dirty="0">
                <a:solidFill>
                  <a:srgbClr val="00206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2023 НТО «Печать»</a:t>
            </a:r>
          </a:p>
        </p:txBody>
      </p:sp>
      <p:sp>
        <p:nvSpPr>
          <p:cNvPr id="35" name="Прямоугольник 52">
            <a:extLst>
              <a:ext uri="{FF2B5EF4-FFF2-40B4-BE49-F238E27FC236}">
                <a16:creationId xmlns:a16="http://schemas.microsoft.com/office/drawing/2014/main" id="{69E55BE1-004E-4D8D-8018-5727F8D884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21493" y="4896491"/>
            <a:ext cx="231608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zh-CN" sz="1800" b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SimSun" panose="02010600030101010101" pitchFamily="2" charset="-122"/>
                <a:cs typeface="Aharoni" panose="02010803020104030203" pitchFamily="2" charset="-79"/>
                <a:sym typeface="Times New Roman" panose="02020603050405020304" pitchFamily="18" charset="0"/>
              </a:rPr>
              <a:t>Новый формат </a:t>
            </a:r>
            <a:r>
              <a:rPr kumimoji="0" lang="ru-RU" altLang="zh-CN" sz="1800" b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Aharoni" panose="02010803020104030203" pitchFamily="2" charset="-79"/>
                <a:sym typeface="Times New Roman" panose="02020603050405020304" pitchFamily="18" charset="0"/>
              </a:rPr>
              <a:t>НТО</a:t>
            </a:r>
            <a:endParaRPr lang="ru-RU" altLang="zh-CN" b="1" dirty="0">
              <a:solidFill>
                <a:srgbClr val="002060"/>
              </a:solidFill>
              <a:latin typeface="Times New Roman" panose="02020603050405020304" pitchFamily="18" charset="0"/>
              <a:cs typeface="Aharoni" panose="02010803020104030203" pitchFamily="2" charset="-79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448361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">
            <a:extLst>
              <a:ext uri="{FF2B5EF4-FFF2-40B4-BE49-F238E27FC236}">
                <a16:creationId xmlns:a16="http://schemas.microsoft.com/office/drawing/2014/main" id="{27D5575C-A48B-4FBB-8563-649893D7EC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867150"/>
            <a:ext cx="9144000" cy="2990850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37000">
                <a:srgbClr val="FFFFFF"/>
              </a:gs>
              <a:gs pos="100000">
                <a:srgbClr val="DDE9EC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15875">
                <a:solidFill>
                  <a:srgbClr val="535A77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123" name="Rectangle 11">
            <a:extLst>
              <a:ext uri="{FF2B5EF4-FFF2-40B4-BE49-F238E27FC236}">
                <a16:creationId xmlns:a16="http://schemas.microsoft.com/office/drawing/2014/main" id="{67BA8218-E982-4C53-80BC-96CC1D24E1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3867150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48000">
                <a:srgbClr val="FFFFFF"/>
              </a:gs>
              <a:gs pos="100000">
                <a:srgbClr val="DDE9EC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15875">
                <a:solidFill>
                  <a:srgbClr val="535A77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124" name="Rectangle 12">
            <a:extLst>
              <a:ext uri="{FF2B5EF4-FFF2-40B4-BE49-F238E27FC236}">
                <a16:creationId xmlns:a16="http://schemas.microsoft.com/office/drawing/2014/main" id="{0DA91A1D-4E65-47F9-A203-EAFF8C0978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652713"/>
            <a:ext cx="9144000" cy="2286000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28999">
                <a:srgbClr val="FFFFFF"/>
              </a:gs>
              <a:gs pos="45000">
                <a:srgbClr val="DDE9EC"/>
              </a:gs>
              <a:gs pos="54999">
                <a:srgbClr val="FFFFFF"/>
              </a:gs>
              <a:gs pos="64999">
                <a:srgbClr val="DDE9EC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5875">
                <a:solidFill>
                  <a:srgbClr val="535A77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125" name="Oval 13">
            <a:extLst>
              <a:ext uri="{FF2B5EF4-FFF2-40B4-BE49-F238E27FC236}">
                <a16:creationId xmlns:a16="http://schemas.microsoft.com/office/drawing/2014/main" id="{9AB02396-83A5-460B-A91C-243F5A9D61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600200"/>
            <a:ext cx="9144000" cy="5105400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53000">
                <a:srgbClr val="FFFFFF"/>
              </a:gs>
              <a:gs pos="100000">
                <a:srgbClr val="FFFFFF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15875">
                <a:solidFill>
                  <a:srgbClr val="535A77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5126" name="Picture 2" descr="C:\Users\Администратор\Desktop\презентация к ФОРУМУ\Untitled-655.jpg">
            <a:extLst>
              <a:ext uri="{FF2B5EF4-FFF2-40B4-BE49-F238E27FC236}">
                <a16:creationId xmlns:a16="http://schemas.microsoft.com/office/drawing/2014/main" id="{F3065808-6E5D-4B06-B3B2-4868A7E560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1938" cy="686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7" name="Прямоугольник 1">
            <a:extLst>
              <a:ext uri="{FF2B5EF4-FFF2-40B4-BE49-F238E27FC236}">
                <a16:creationId xmlns:a16="http://schemas.microsoft.com/office/drawing/2014/main" id="{1C7C20D7-1CF1-426D-AADB-E1419B3C5D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31572"/>
            <a:ext cx="9144000" cy="73199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+mn-cs"/>
              </a:rPr>
              <a:t>Департаментом</a:t>
            </a:r>
            <a:r>
              <a:rPr kumimoji="0" lang="en-US" altLang="ru-RU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+mn-cs"/>
              </a:rPr>
              <a:t> </a:t>
            </a:r>
            <a:r>
              <a:rPr kumimoji="0" lang="ru-RU" altLang="ru-RU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+mn-cs"/>
              </a:rPr>
              <a:t>выполнены все поставленные задачи в период проекта,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+mn-cs"/>
              </a:rPr>
              <a:t>с учетом предложений  общественных и отраслевых организаций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alt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haroni" panose="02010803020104030203" pitchFamily="2" charset="-79"/>
              </a:rPr>
              <a:t>отменен торговый сбор </a:t>
            </a:r>
            <a:r>
              <a:rPr kumimoji="0" lang="ru-RU" alt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haroni" panose="02010803020104030203" pitchFamily="2" charset="-79"/>
              </a:rPr>
              <a:t>для объектов печати до 2021г.;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alt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haroni" panose="02010803020104030203" pitchFamily="2" charset="-79"/>
              </a:rPr>
              <a:t>внесены изменения в 26-ПП в части размещения НТО «Печать»: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SimSun" panose="02010600030101010101" pitchFamily="2" charset="-122"/>
                <a:cs typeface="Aharoni" panose="02010803020104030203" pitchFamily="2" charset="-79"/>
              </a:rPr>
              <a:t> -   утвержден особый порядок проведения торгов (Конкурс) с применением        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SimSun" panose="02010600030101010101" pitchFamily="2" charset="-122"/>
                <a:cs typeface="Aharoni" panose="02010803020104030203" pitchFamily="2" charset="-79"/>
              </a:rPr>
              <a:t>     </a:t>
            </a:r>
            <a:r>
              <a:rPr kumimoji="0" lang="ru-RU" alt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SimSun" panose="02010600030101010101" pitchFamily="2" charset="-122"/>
                <a:cs typeface="Aharoni" panose="02010803020104030203" pitchFamily="2" charset="-79"/>
              </a:rPr>
              <a:t>понижающего коэффициента 0,3 для объектов печати</a:t>
            </a:r>
            <a:r>
              <a:rPr kumimoji="0" lang="ru-RU" alt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SimSun" panose="02010600030101010101" pitchFamily="2" charset="-122"/>
                <a:cs typeface="Aharoni" panose="02010803020104030203" pitchFamily="2" charset="-79"/>
              </a:rPr>
              <a:t>.</a:t>
            </a:r>
          </a:p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alt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SimSun" panose="02010600030101010101" pitchFamily="2" charset="-122"/>
                <a:cs typeface="Aharoni" panose="02010803020104030203" pitchFamily="2" charset="-79"/>
              </a:rPr>
              <a:t>дополнительное снижение начальной цены Договора </a:t>
            </a:r>
            <a:r>
              <a:rPr kumimoji="0" lang="ru-RU" alt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SimSun" panose="02010600030101010101" pitchFamily="2" charset="-122"/>
                <a:cs typeface="Aharoni" panose="02010803020104030203" pitchFamily="2" charset="-79"/>
              </a:rPr>
              <a:t>для «социальных» мест </a:t>
            </a:r>
            <a:r>
              <a:rPr kumimoji="0" lang="ru-RU" alt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SimSun" panose="02010600030101010101" pitchFamily="2" charset="-122"/>
                <a:cs typeface="Aharoni" panose="02010803020104030203" pitchFamily="2" charset="-79"/>
              </a:rPr>
              <a:t>НТО «Печать» </a:t>
            </a:r>
            <a:r>
              <a:rPr kumimoji="0" lang="ru-RU" alt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SimSun" panose="02010600030101010101" pitchFamily="2" charset="-122"/>
                <a:cs typeface="Aharoni" panose="02010803020104030203" pitchFamily="2" charset="-79"/>
              </a:rPr>
              <a:t>до 0,3%</a:t>
            </a:r>
          </a:p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altLang="ru-RU" sz="2000" b="1" dirty="0">
                <a:solidFill>
                  <a:srgbClr val="002060"/>
                </a:solidFill>
                <a:latin typeface="Calibri"/>
                <a:cs typeface="Aharoni" panose="02010803020104030203" pitchFamily="2" charset="-79"/>
              </a:rPr>
              <a:t>выкуп городом б/у НТО </a:t>
            </a:r>
            <a:r>
              <a:rPr lang="ru-RU" altLang="ru-RU" sz="2000" dirty="0">
                <a:solidFill>
                  <a:srgbClr val="002060"/>
                </a:solidFill>
                <a:latin typeface="Calibri"/>
                <a:cs typeface="Aharoni" panose="02010803020104030203" pitchFamily="2" charset="-79"/>
              </a:rPr>
              <a:t>у операторов рынка </a:t>
            </a:r>
            <a:r>
              <a:rPr kumimoji="0" lang="ru-RU" alt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SimSun" panose="02010600030101010101" pitchFamily="2" charset="-122"/>
                <a:cs typeface="Aharoni" panose="02010803020104030203" pitchFamily="2" charset="-79"/>
              </a:rPr>
              <a:t> </a:t>
            </a:r>
            <a:endParaRPr kumimoji="0" lang="ru-RU" altLang="ru-RU" sz="20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alt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haroni" panose="02010803020104030203" pitchFamily="2" charset="-79"/>
              </a:rPr>
              <a:t>актуализирована и утверждена Схема размещения НТО «Печать»:</a:t>
            </a: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alt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haroni" panose="02010803020104030203" pitchFamily="2" charset="-79"/>
              </a:rPr>
              <a:t>максимально сохранены места </a:t>
            </a:r>
            <a:r>
              <a:rPr kumimoji="0" lang="ru-RU" alt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haroni" panose="02010803020104030203" pitchFamily="2" charset="-79"/>
              </a:rPr>
              <a:t>размещения объектов печати, несмотря на ужесточение критериев в 2016 г. и реализации проекта «Моя улица».</a:t>
            </a: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ru-RU" altLang="ru-RU" dirty="0">
                <a:solidFill>
                  <a:srgbClr val="002060"/>
                </a:solidFill>
                <a:cs typeface="Aharoni" panose="02010803020104030203" pitchFamily="2" charset="-79"/>
              </a:rPr>
              <a:t>с</a:t>
            </a:r>
            <a:r>
              <a:rPr kumimoji="0" lang="ru-RU" alt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haroni" panose="02010803020104030203" pitchFamily="2" charset="-79"/>
              </a:rPr>
              <a:t> учетом предложений отраслевого сообщества, операторов рынка и потребностей жителей города Москвы продолжается подбор новых мест в</a:t>
            </a:r>
            <a:r>
              <a:rPr lang="ru-RU" altLang="ru-RU" dirty="0">
                <a:solidFill>
                  <a:srgbClr val="002060"/>
                </a:solidFill>
                <a:cs typeface="Aharoni" panose="02010803020104030203" pitchFamily="2" charset="-79"/>
              </a:rPr>
              <a:t> зонах дефицита объектов печати.</a:t>
            </a:r>
            <a:endParaRPr kumimoji="0" lang="ru-RU" altLang="ru-RU" sz="1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Aharoni" panose="02010803020104030203" pitchFamily="2" charset="-79"/>
            </a:endParaRP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alt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haroni" panose="02010803020104030203" pitchFamily="2" charset="-79"/>
              </a:rPr>
              <a:t>одобрен </a:t>
            </a:r>
            <a:r>
              <a:rPr kumimoji="0" lang="ru-RU" altLang="ru-RU" sz="1800" b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haroni" panose="02010803020104030203" pitchFamily="2" charset="-79"/>
              </a:rPr>
              <a:t>новый формат НТО «Печать», 3 кв.м., </a:t>
            </a:r>
            <a:r>
              <a:rPr kumimoji="0" lang="ru-RU" alt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haroni" panose="02010803020104030203" pitchFamily="2" charset="-79"/>
              </a:rPr>
              <a:t>без электричества</a:t>
            </a:r>
            <a:r>
              <a:rPr lang="ru-RU" altLang="ru-RU" dirty="0">
                <a:solidFill>
                  <a:srgbClr val="002060"/>
                </a:solidFill>
                <a:cs typeface="Aharoni" panose="02010803020104030203" pitchFamily="2" charset="-79"/>
              </a:rPr>
              <a:t>.</a:t>
            </a:r>
            <a:endParaRPr kumimoji="0" lang="ru-RU" altLang="ru-RU" sz="1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Aharoni" panose="02010803020104030203" pitchFamily="2" charset="-79"/>
            </a:endParaRP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altLang="ru-RU" sz="1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Aharoni" panose="02010803020104030203" pitchFamily="2" charset="-79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5128" name="Прямоугольник 3">
            <a:extLst>
              <a:ext uri="{FF2B5EF4-FFF2-40B4-BE49-F238E27FC236}">
                <a16:creationId xmlns:a16="http://schemas.microsoft.com/office/drawing/2014/main" id="{9848C4C9-276B-4C83-977B-5DAF76DB41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00325" y="111125"/>
            <a:ext cx="65881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haroni" panose="02010803020104030203" pitchFamily="2" charset="-79"/>
                <a:sym typeface="Aharoni" panose="02010803020104030203" pitchFamily="2" charset="-79"/>
              </a:rPr>
              <a:t>Реорганизация мелкорозничной торговли и замена НТО «Печать» на новые модели. </a:t>
            </a:r>
            <a:endParaRPr kumimoji="0" lang="ru-RU" altLang="zh-CN" sz="1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5101671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Администратор\Desktop\презентация к ФОРУМУ\Untitled-655.jpg">
            <a:extLst>
              <a:ext uri="{FF2B5EF4-FFF2-40B4-BE49-F238E27FC236}">
                <a16:creationId xmlns:a16="http://schemas.microsoft.com/office/drawing/2014/main" id="{478CBF0D-3257-42DA-B6DA-C76B93516E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38" y="-6351"/>
            <a:ext cx="9151938" cy="6864351"/>
          </a:xfrm>
          <a:prstGeom prst="rect">
            <a:avLst/>
          </a:prstGeom>
          <a:gradFill>
            <a:gsLst>
              <a:gs pos="0">
                <a:schemeClr val="bg2">
                  <a:lumMod val="90000"/>
                </a:schemeClr>
              </a:gs>
              <a:gs pos="57000">
                <a:schemeClr val="tx2"/>
              </a:gs>
              <a:gs pos="100000">
                <a:srgbClr val="97CBD6"/>
              </a:gs>
            </a:gsLst>
            <a:path path="rect">
              <a:fillToRect l="20000" t="9999" r="80000" b="40001"/>
            </a:path>
          </a:gradFill>
          <a:ln>
            <a:noFill/>
          </a:ln>
        </p:spPr>
      </p:pic>
      <p:sp>
        <p:nvSpPr>
          <p:cNvPr id="9219" name="Заголовок 1" hidden="1">
            <a:extLst>
              <a:ext uri="{FF2B5EF4-FFF2-40B4-BE49-F238E27FC236}">
                <a16:creationId xmlns:a16="http://schemas.microsoft.com/office/drawing/2014/main" id="{9F8715D3-D0D0-467E-AEFD-CB7EEC7724A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/>
          </a:p>
        </p:txBody>
      </p:sp>
      <p:pic>
        <p:nvPicPr>
          <p:cNvPr id="9221" name="Picture 2" descr="C:\Users\Администратор\Desktop\ФОТО НОВЫХ НТО\фото киосков новые хорошие\Васильевская ул., д. 7_3.JPG">
            <a:extLst>
              <a:ext uri="{FF2B5EF4-FFF2-40B4-BE49-F238E27FC236}">
                <a16:creationId xmlns:a16="http://schemas.microsoft.com/office/drawing/2014/main" id="{4A126B34-E83D-4EB0-869D-99FF6BF913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788" y="1186389"/>
            <a:ext cx="2603586" cy="2374796"/>
          </a:xfrm>
          <a:prstGeom prst="rect">
            <a:avLst/>
          </a:prstGeom>
          <a:noFill/>
          <a:ln w="5080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3" descr="C:\Users\Администратор\Desktop\ФОТО НОВЫХ НТО\фото киосков новые хорошие\Грузинский вал ул., вл. 26_12.JPG">
            <a:extLst>
              <a:ext uri="{FF2B5EF4-FFF2-40B4-BE49-F238E27FC236}">
                <a16:creationId xmlns:a16="http://schemas.microsoft.com/office/drawing/2014/main" id="{9C3BDDFE-D9DF-4E64-94CB-B4484ED08E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352" y="3967096"/>
            <a:ext cx="2559021" cy="2484993"/>
          </a:xfrm>
          <a:prstGeom prst="rect">
            <a:avLst/>
          </a:prstGeom>
          <a:noFill/>
          <a:ln w="5080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3" name="Picture 4" descr="C:\Users\Администратор\Desktop\ФОТО НОВЫХ НТО\фото киосков новые хорошие\Селезневская ул., вл. 30_1.jpg">
            <a:extLst>
              <a:ext uri="{FF2B5EF4-FFF2-40B4-BE49-F238E27FC236}">
                <a16:creationId xmlns:a16="http://schemas.microsoft.com/office/drawing/2014/main" id="{D086D6E6-8068-4A38-9425-109D56D9DC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40" t="8946" r="7140" b="5336"/>
          <a:stretch>
            <a:fillRect/>
          </a:stretch>
        </p:blipFill>
        <p:spPr bwMode="auto">
          <a:xfrm>
            <a:off x="3095434" y="1168400"/>
            <a:ext cx="2556686" cy="1387475"/>
          </a:xfrm>
          <a:prstGeom prst="rect">
            <a:avLst/>
          </a:prstGeom>
          <a:noFill/>
          <a:ln w="5080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5" descr="C:\Users\Администратор\Desktop\ФОТО НОВЫХ НТО\фото киосков новые хорошие\DMR_1283.jpg">
            <a:extLst>
              <a:ext uri="{FF2B5EF4-FFF2-40B4-BE49-F238E27FC236}">
                <a16:creationId xmlns:a16="http://schemas.microsoft.com/office/drawing/2014/main" id="{2E58A35F-94AB-4523-B812-801331F090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20" y="1124808"/>
            <a:ext cx="2592216" cy="2232186"/>
          </a:xfrm>
          <a:prstGeom prst="rect">
            <a:avLst/>
          </a:prstGeom>
          <a:noFill/>
          <a:ln w="5080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5" name="Picture 7" descr="C:\Users\Администратор\Desktop\ФОТО НОВЫХ НТО\фото киосков новые хорошие\IMG_20151109_142123.jpg">
            <a:extLst>
              <a:ext uri="{FF2B5EF4-FFF2-40B4-BE49-F238E27FC236}">
                <a16:creationId xmlns:a16="http://schemas.microsoft.com/office/drawing/2014/main" id="{B112B8D6-7E25-49CE-90F7-7272B910EB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19" t="8304" r="14819" b="8304"/>
          <a:stretch>
            <a:fillRect/>
          </a:stretch>
        </p:blipFill>
        <p:spPr bwMode="auto">
          <a:xfrm>
            <a:off x="3152584" y="2929199"/>
            <a:ext cx="2513200" cy="1590414"/>
          </a:xfrm>
          <a:prstGeom prst="rect">
            <a:avLst/>
          </a:prstGeom>
          <a:noFill/>
          <a:ln w="5080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6" name="Picture 2" descr="C:\Users\Администратор\Desktop\IMG_3735.jpg">
            <a:extLst>
              <a:ext uri="{FF2B5EF4-FFF2-40B4-BE49-F238E27FC236}">
                <a16:creationId xmlns:a16="http://schemas.microsoft.com/office/drawing/2014/main" id="{566DB830-2DD2-44B6-B586-7C198F9857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9947" y="4949066"/>
            <a:ext cx="2517265" cy="1666075"/>
          </a:xfrm>
          <a:prstGeom prst="rect">
            <a:avLst/>
          </a:prstGeom>
          <a:noFill/>
          <a:ln w="5080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27" name="Прямоугольник 5">
            <a:extLst>
              <a:ext uri="{FF2B5EF4-FFF2-40B4-BE49-F238E27FC236}">
                <a16:creationId xmlns:a16="http://schemas.microsoft.com/office/drawing/2014/main" id="{1ED4003A-162E-4859-800E-7AF6CB5E85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48038" y="2578126"/>
            <a:ext cx="216979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+mn-cs"/>
                <a:sym typeface="Aharoni" panose="02010803020104030203" pitchFamily="2" charset="-79"/>
              </a:rPr>
              <a:t>Мегаполис Тип 4 (6)          </a:t>
            </a:r>
            <a:endParaRPr kumimoji="0" lang="ru-RU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9228" name="Прямоугольник 16">
            <a:extLst>
              <a:ext uri="{FF2B5EF4-FFF2-40B4-BE49-F238E27FC236}">
                <a16:creationId xmlns:a16="http://schemas.microsoft.com/office/drawing/2014/main" id="{F7D8BD91-3F9B-4120-BCA6-423B008BE7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59948" y="6613554"/>
            <a:ext cx="208210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+mn-cs"/>
                <a:sym typeface="Aharoni" panose="02010803020104030203" pitchFamily="2" charset="-79"/>
              </a:rPr>
              <a:t>Французский Тип 6 (9,10)</a:t>
            </a:r>
            <a:endParaRPr kumimoji="0" lang="ru-RU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9229" name="Прямоугольник 17">
            <a:extLst>
              <a:ext uri="{FF2B5EF4-FFF2-40B4-BE49-F238E27FC236}">
                <a16:creationId xmlns:a16="http://schemas.microsoft.com/office/drawing/2014/main" id="{E99D4E2F-784C-45E1-91CE-6444F874A4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6041" y="6452089"/>
            <a:ext cx="177157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+mn-cs"/>
                <a:sym typeface="Aharoni" panose="02010803020104030203" pitchFamily="2" charset="-79"/>
              </a:rPr>
              <a:t>Мегаполис Тип 4 (12)</a:t>
            </a:r>
            <a:endParaRPr kumimoji="0" lang="ru-RU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9230" name="Прямоугольник 18">
            <a:extLst>
              <a:ext uri="{FF2B5EF4-FFF2-40B4-BE49-F238E27FC236}">
                <a16:creationId xmlns:a16="http://schemas.microsoft.com/office/drawing/2014/main" id="{A565CD94-0642-4A3F-ABDC-FE7AB204EE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652" y="3508905"/>
            <a:ext cx="168661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+mn-cs"/>
                <a:sym typeface="Aharoni" panose="02010803020104030203" pitchFamily="2" charset="-79"/>
              </a:rPr>
              <a:t>Мегаполис Тип 4 (9)</a:t>
            </a:r>
            <a:endParaRPr kumimoji="0" lang="ru-RU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9231" name="Прямоугольник 16">
            <a:extLst>
              <a:ext uri="{FF2B5EF4-FFF2-40B4-BE49-F238E27FC236}">
                <a16:creationId xmlns:a16="http://schemas.microsoft.com/office/drawing/2014/main" id="{77184EE3-F5B5-419E-9D91-12A84B869F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70807" y="3284185"/>
            <a:ext cx="129772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+mn-cs"/>
                <a:sym typeface="Aharoni" panose="02010803020104030203" pitchFamily="2" charset="-79"/>
              </a:rPr>
              <a:t>Чугун Тип 1 (6)</a:t>
            </a:r>
            <a:endParaRPr kumimoji="0" lang="ru-RU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9232" name="Прямоугольник 16">
            <a:extLst>
              <a:ext uri="{FF2B5EF4-FFF2-40B4-BE49-F238E27FC236}">
                <a16:creationId xmlns:a16="http://schemas.microsoft.com/office/drawing/2014/main" id="{4067240F-5561-4B58-BE96-0D7E1DF600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81727" y="4519613"/>
            <a:ext cx="173765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+mn-cs"/>
                <a:sym typeface="Aharoni" panose="02010803020104030203" pitchFamily="2" charset="-79"/>
              </a:rPr>
              <a:t>Мороженое Тип 2 (6)</a:t>
            </a:r>
            <a:endParaRPr kumimoji="0" lang="ru-RU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0" name="Прямоугольник 5">
            <a:extLst>
              <a:ext uri="{FF2B5EF4-FFF2-40B4-BE49-F238E27FC236}">
                <a16:creationId xmlns:a16="http://schemas.microsoft.com/office/drawing/2014/main" id="{4CA6C538-A318-4BF8-93C6-37040EF699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39050" y="6447741"/>
            <a:ext cx="216979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+mn-cs"/>
                <a:sym typeface="Aharoni" panose="02010803020104030203" pitchFamily="2" charset="-79"/>
              </a:rPr>
              <a:t>Пресс-стенд, 1 </a:t>
            </a:r>
            <a:r>
              <a:rPr kumimoji="0" lang="ru-RU" altLang="zh-CN" sz="1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+mn-cs"/>
                <a:sym typeface="Aharoni" panose="02010803020104030203" pitchFamily="2" charset="-79"/>
              </a:rPr>
              <a:t>кв.м</a:t>
            </a:r>
            <a:r>
              <a:rPr kumimoji="0" lang="ru-RU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+mn-cs"/>
                <a:sym typeface="Aharoni" panose="02010803020104030203" pitchFamily="2" charset="-79"/>
              </a:rPr>
              <a:t>.</a:t>
            </a:r>
            <a:endParaRPr kumimoji="0" lang="ru-RU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CEB3DB1E-36B9-45F0-81EC-2BBB8D115A6B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0941" y="3696055"/>
            <a:ext cx="2607902" cy="2751686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FB0CB8A3-F1AF-4BA1-946E-B64257A37BE3}"/>
              </a:ext>
            </a:extLst>
          </p:cNvPr>
          <p:cNvSpPr/>
          <p:nvPr/>
        </p:nvSpPr>
        <p:spPr>
          <a:xfrm>
            <a:off x="3563887" y="118947"/>
            <a:ext cx="514495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zh-CN" b="1" dirty="0">
                <a:solidFill>
                  <a:srgbClr val="002060"/>
                </a:solidFill>
                <a:sym typeface="Aharoni" panose="02010803020104030203" pitchFamily="2" charset="-79"/>
              </a:rPr>
              <a:t>Новые типы НТО «Печать» </a:t>
            </a:r>
          </a:p>
          <a:p>
            <a:pPr algn="ctr"/>
            <a:r>
              <a:rPr lang="ru-RU" altLang="zh-CN" b="1" dirty="0">
                <a:solidFill>
                  <a:srgbClr val="002060"/>
                </a:solidFill>
                <a:sym typeface="Aharoni" panose="02010803020104030203" pitchFamily="2" charset="-79"/>
              </a:rPr>
              <a:t>установленные в городе в 2015-2018гг.</a:t>
            </a:r>
          </a:p>
        </p:txBody>
      </p:sp>
    </p:spTree>
    <p:extLst>
      <p:ext uri="{BB962C8B-B14F-4D97-AF65-F5344CB8AC3E}">
        <p14:creationId xmlns:p14="http://schemas.microsoft.com/office/powerpoint/2010/main" val="33744280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0">
            <a:extLst>
              <a:ext uri="{FF2B5EF4-FFF2-40B4-BE49-F238E27FC236}">
                <a16:creationId xmlns:a16="http://schemas.microsoft.com/office/drawing/2014/main" id="{F8058445-50BC-4F15-A336-49F20B4681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867150"/>
            <a:ext cx="9144000" cy="2990850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37000">
                <a:srgbClr val="FFFFFF"/>
              </a:gs>
              <a:gs pos="100000">
                <a:srgbClr val="DDE9EC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15875">
                <a:solidFill>
                  <a:srgbClr val="535A77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8435" name="Rectangle 11">
            <a:extLst>
              <a:ext uri="{FF2B5EF4-FFF2-40B4-BE49-F238E27FC236}">
                <a16:creationId xmlns:a16="http://schemas.microsoft.com/office/drawing/2014/main" id="{FD9C319F-F4BB-4F0A-A0F1-CDEC5C25E6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3867150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48000">
                <a:srgbClr val="FFFFFF"/>
              </a:gs>
              <a:gs pos="100000">
                <a:srgbClr val="DDE9EC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15875">
                <a:solidFill>
                  <a:srgbClr val="535A77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8436" name="Rectangle 12">
            <a:extLst>
              <a:ext uri="{FF2B5EF4-FFF2-40B4-BE49-F238E27FC236}">
                <a16:creationId xmlns:a16="http://schemas.microsoft.com/office/drawing/2014/main" id="{373FF30C-C761-4E43-AF17-FF02128E5E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652713"/>
            <a:ext cx="9144000" cy="2286000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28999">
                <a:srgbClr val="FFFFFF"/>
              </a:gs>
              <a:gs pos="45000">
                <a:srgbClr val="DDE9EC"/>
              </a:gs>
              <a:gs pos="54999">
                <a:srgbClr val="FFFFFF"/>
              </a:gs>
              <a:gs pos="64999">
                <a:srgbClr val="DDE9EC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5875">
                <a:solidFill>
                  <a:srgbClr val="535A77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8437" name="Oval 13">
            <a:extLst>
              <a:ext uri="{FF2B5EF4-FFF2-40B4-BE49-F238E27FC236}">
                <a16:creationId xmlns:a16="http://schemas.microsoft.com/office/drawing/2014/main" id="{E901503D-EB52-4DB0-B2C9-2C2FCDD0A6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600200"/>
            <a:ext cx="9144000" cy="5105400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53000">
                <a:srgbClr val="FFFFFF"/>
              </a:gs>
              <a:gs pos="100000">
                <a:srgbClr val="FFFFFF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15875">
                <a:solidFill>
                  <a:srgbClr val="535A77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18438" name="Picture 2" descr="C:\Users\Администратор\Desktop\презентация к ФОРУМУ\Untitled-655.jpg">
            <a:extLst>
              <a:ext uri="{FF2B5EF4-FFF2-40B4-BE49-F238E27FC236}">
                <a16:creationId xmlns:a16="http://schemas.microsoft.com/office/drawing/2014/main" id="{37DC0D74-C0EB-4B8D-B3CE-4C019BC0C1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526" y="-13494"/>
            <a:ext cx="9151938" cy="686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Скругленный прямоугольник 26">
            <a:extLst>
              <a:ext uri="{FF2B5EF4-FFF2-40B4-BE49-F238E27FC236}">
                <a16:creationId xmlns:a16="http://schemas.microsoft.com/office/drawing/2014/main" id="{B9A4A53B-3830-4C91-BE49-3229021CD3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59" y="1187451"/>
            <a:ext cx="1131887" cy="895350"/>
          </a:xfrm>
          <a:prstGeom prst="roundRect">
            <a:avLst>
              <a:gd name="adj" fmla="val 16667"/>
            </a:avLst>
          </a:prstGeom>
          <a:solidFill>
            <a:schemeClr val="bg2">
              <a:lumMod val="25000"/>
            </a:schemeClr>
          </a:solidFill>
          <a:ln w="28575">
            <a:solidFill>
              <a:srgbClr val="465683"/>
            </a:solidFill>
            <a:miter lim="800000"/>
            <a:headEnd/>
            <a:tailEnd/>
          </a:ln>
          <a:effectLst/>
          <a:extLst/>
        </p:spPr>
        <p:txBody>
          <a:bodyPr/>
          <a:lstStyle>
            <a:lvl1pPr marL="2857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-"/>
              <a:tabLst/>
              <a:defRPr/>
            </a:pPr>
            <a:endParaRPr kumimoji="0" lang="ru-RU" altLang="en-US" sz="900" b="1" i="1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Aharoni" panose="02010803020104030203" pitchFamily="2" charset="-79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alt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haroni" panose="02010803020104030203" pitchFamily="2" charset="-79"/>
              </a:rPr>
              <a:t>Современный внешний вид</a:t>
            </a:r>
          </a:p>
        </p:txBody>
      </p:sp>
      <p:sp>
        <p:nvSpPr>
          <p:cNvPr id="30" name="Скругленный прямоугольник 26">
            <a:extLst>
              <a:ext uri="{FF2B5EF4-FFF2-40B4-BE49-F238E27FC236}">
                <a16:creationId xmlns:a16="http://schemas.microsoft.com/office/drawing/2014/main" id="{46BD73C1-3D21-4E46-A7B1-7016EEEE49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8890" y="1197632"/>
            <a:ext cx="1165225" cy="895350"/>
          </a:xfrm>
          <a:prstGeom prst="roundRect">
            <a:avLst>
              <a:gd name="adj" fmla="val 16667"/>
            </a:avLst>
          </a:prstGeom>
          <a:solidFill>
            <a:schemeClr val="bg2">
              <a:lumMod val="25000"/>
            </a:schemeClr>
          </a:solidFill>
          <a:ln w="28575">
            <a:solidFill>
              <a:srgbClr val="465683"/>
            </a:solidFill>
            <a:miter lim="800000"/>
            <a:headEnd/>
            <a:tailEnd/>
          </a:ln>
          <a:effectLst/>
          <a:extLst/>
        </p:spPr>
        <p:txBody>
          <a:bodyPr/>
          <a:lstStyle>
            <a:lvl1pPr marL="2857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-"/>
              <a:tabLst/>
              <a:defRPr/>
            </a:pPr>
            <a:endParaRPr kumimoji="0" lang="ru-RU" altLang="en-US" sz="900" b="1" i="1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Aharoni" panose="02010803020104030203" pitchFamily="2" charset="-79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alt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haroni" panose="02010803020104030203" pitchFamily="2" charset="-79"/>
              </a:rPr>
              <a:t>Светодиодное освещение</a:t>
            </a:r>
          </a:p>
        </p:txBody>
      </p:sp>
      <p:sp>
        <p:nvSpPr>
          <p:cNvPr id="31" name="Скругленный прямоугольник 26">
            <a:extLst>
              <a:ext uri="{FF2B5EF4-FFF2-40B4-BE49-F238E27FC236}">
                <a16:creationId xmlns:a16="http://schemas.microsoft.com/office/drawing/2014/main" id="{E0425578-42F7-46AE-8412-E674BC44B1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66291" y="1197632"/>
            <a:ext cx="1165225" cy="895350"/>
          </a:xfrm>
          <a:prstGeom prst="roundRect">
            <a:avLst>
              <a:gd name="adj" fmla="val 16667"/>
            </a:avLst>
          </a:prstGeom>
          <a:solidFill>
            <a:schemeClr val="bg2">
              <a:lumMod val="25000"/>
            </a:schemeClr>
          </a:solidFill>
          <a:ln w="28575">
            <a:solidFill>
              <a:srgbClr val="465683"/>
            </a:solidFill>
            <a:miter lim="800000"/>
            <a:headEnd/>
            <a:tailEnd/>
          </a:ln>
          <a:effectLst/>
          <a:extLst/>
        </p:spPr>
        <p:txBody>
          <a:bodyPr/>
          <a:lstStyle>
            <a:lvl1pPr marL="2857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-"/>
              <a:tabLst/>
              <a:defRPr/>
            </a:pPr>
            <a:endParaRPr kumimoji="0" lang="ru-RU" altLang="en-US" sz="900" b="1" i="1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Aharoni" panose="02010803020104030203" pitchFamily="2" charset="-79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alt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haroni" panose="02010803020104030203" pitchFamily="2" charset="-79"/>
              </a:rPr>
              <a:t>Современные материалы</a:t>
            </a:r>
          </a:p>
        </p:txBody>
      </p:sp>
      <p:sp>
        <p:nvSpPr>
          <p:cNvPr id="32" name="Скругленный прямоугольник 26">
            <a:extLst>
              <a:ext uri="{FF2B5EF4-FFF2-40B4-BE49-F238E27FC236}">
                <a16:creationId xmlns:a16="http://schemas.microsoft.com/office/drawing/2014/main" id="{394DB057-D692-4D8C-9C26-DF92860D0D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26121" y="1201684"/>
            <a:ext cx="1165225" cy="895350"/>
          </a:xfrm>
          <a:prstGeom prst="roundRect">
            <a:avLst>
              <a:gd name="adj" fmla="val 16667"/>
            </a:avLst>
          </a:prstGeom>
          <a:solidFill>
            <a:schemeClr val="bg2">
              <a:lumMod val="25000"/>
            </a:schemeClr>
          </a:solidFill>
          <a:ln w="28575">
            <a:solidFill>
              <a:srgbClr val="465683"/>
            </a:solidFill>
            <a:miter lim="800000"/>
            <a:headEnd/>
            <a:tailEnd/>
          </a:ln>
          <a:effectLst/>
          <a:extLst/>
        </p:spPr>
        <p:txBody>
          <a:bodyPr/>
          <a:lstStyle>
            <a:lvl1pPr marL="2857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-"/>
              <a:tabLst/>
              <a:defRPr/>
            </a:pPr>
            <a:endParaRPr kumimoji="0" lang="ru-RU" altLang="en-US" sz="900" b="1" i="1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Aharoni" panose="02010803020104030203" pitchFamily="2" charset="-79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alt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haroni" panose="02010803020104030203" pitchFamily="2" charset="-79"/>
              </a:rPr>
              <a:t>Увеличение выкладки товаров</a:t>
            </a:r>
          </a:p>
        </p:txBody>
      </p:sp>
      <p:sp>
        <p:nvSpPr>
          <p:cNvPr id="33" name="Скругленный прямоугольник 26">
            <a:extLst>
              <a:ext uri="{FF2B5EF4-FFF2-40B4-BE49-F238E27FC236}">
                <a16:creationId xmlns:a16="http://schemas.microsoft.com/office/drawing/2014/main" id="{216851D2-575B-41F0-A28F-3E701B971D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50087" y="1188537"/>
            <a:ext cx="1165225" cy="895350"/>
          </a:xfrm>
          <a:prstGeom prst="roundRect">
            <a:avLst>
              <a:gd name="adj" fmla="val 16667"/>
            </a:avLst>
          </a:prstGeom>
          <a:solidFill>
            <a:schemeClr val="bg2">
              <a:lumMod val="25000"/>
            </a:schemeClr>
          </a:solidFill>
          <a:ln w="28575">
            <a:solidFill>
              <a:srgbClr val="465683"/>
            </a:solidFill>
            <a:miter lim="800000"/>
            <a:headEnd/>
            <a:tailEnd/>
          </a:ln>
          <a:effectLst/>
          <a:extLst/>
        </p:spPr>
        <p:txBody>
          <a:bodyPr/>
          <a:lstStyle>
            <a:lvl1pPr marL="2857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-"/>
              <a:tabLst/>
              <a:defRPr/>
            </a:pPr>
            <a:endParaRPr kumimoji="0" lang="ru-RU" altLang="en-US" sz="900" b="1" i="1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Aharoni" panose="02010803020104030203" pitchFamily="2" charset="-79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alt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haroni" panose="02010803020104030203" pitchFamily="2" charset="-79"/>
              </a:rPr>
              <a:t>Кондиционирование</a:t>
            </a:r>
          </a:p>
        </p:txBody>
      </p:sp>
      <p:sp>
        <p:nvSpPr>
          <p:cNvPr id="34" name="Скругленный прямоугольник 26">
            <a:extLst>
              <a:ext uri="{FF2B5EF4-FFF2-40B4-BE49-F238E27FC236}">
                <a16:creationId xmlns:a16="http://schemas.microsoft.com/office/drawing/2014/main" id="{A8158E7B-125D-4917-88BB-A620D5346C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55688" y="1208278"/>
            <a:ext cx="1165225" cy="895350"/>
          </a:xfrm>
          <a:prstGeom prst="roundRect">
            <a:avLst>
              <a:gd name="adj" fmla="val 16667"/>
            </a:avLst>
          </a:prstGeom>
          <a:solidFill>
            <a:schemeClr val="bg2">
              <a:lumMod val="25000"/>
            </a:schemeClr>
          </a:solidFill>
          <a:ln w="28575">
            <a:solidFill>
              <a:srgbClr val="465683"/>
            </a:solidFill>
            <a:miter lim="800000"/>
            <a:headEnd/>
            <a:tailEnd/>
          </a:ln>
          <a:effectLst/>
          <a:extLst/>
        </p:spPr>
        <p:txBody>
          <a:bodyPr/>
          <a:lstStyle>
            <a:lvl1pPr marL="2857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-"/>
              <a:tabLst/>
              <a:defRPr/>
            </a:pPr>
            <a:endParaRPr kumimoji="0" lang="ru-RU" altLang="en-US" sz="900" b="1" i="1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Aharoni" panose="02010803020104030203" pitchFamily="2" charset="-79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alt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haroni" panose="02010803020104030203" pitchFamily="2" charset="-79"/>
              </a:rPr>
              <a:t>Современное торговое оборудование</a:t>
            </a:r>
          </a:p>
        </p:txBody>
      </p:sp>
      <p:sp>
        <p:nvSpPr>
          <p:cNvPr id="36" name="Скругленный прямоугольник 26">
            <a:extLst>
              <a:ext uri="{FF2B5EF4-FFF2-40B4-BE49-F238E27FC236}">
                <a16:creationId xmlns:a16="http://schemas.microsoft.com/office/drawing/2014/main" id="{5A4ACA9C-BEC2-4172-98BA-8026A69CFB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52242" y="1197632"/>
            <a:ext cx="1165225" cy="895350"/>
          </a:xfrm>
          <a:prstGeom prst="roundRect">
            <a:avLst>
              <a:gd name="adj" fmla="val 16667"/>
            </a:avLst>
          </a:prstGeom>
          <a:solidFill>
            <a:schemeClr val="bg2">
              <a:lumMod val="25000"/>
            </a:schemeClr>
          </a:solidFill>
          <a:ln w="28575">
            <a:solidFill>
              <a:srgbClr val="465683"/>
            </a:solidFill>
            <a:miter lim="800000"/>
            <a:headEnd/>
            <a:tailEnd/>
          </a:ln>
          <a:effectLst/>
          <a:extLst/>
        </p:spPr>
        <p:txBody>
          <a:bodyPr/>
          <a:lstStyle>
            <a:lvl1pPr marL="2857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-"/>
              <a:tabLst/>
              <a:defRPr/>
            </a:pPr>
            <a:endParaRPr kumimoji="0" lang="ru-RU" altLang="en-US" sz="900" b="1" i="1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Aharoni" panose="02010803020104030203" pitchFamily="2" charset="-79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alt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haroni" panose="02010803020104030203" pitchFamily="2" charset="-79"/>
              </a:rPr>
              <a:t>Подключение киоска печати к электричеству за счет города</a:t>
            </a:r>
          </a:p>
        </p:txBody>
      </p:sp>
      <p:pic>
        <p:nvPicPr>
          <p:cNvPr id="18447" name="Рисунок 7">
            <a:extLst>
              <a:ext uri="{FF2B5EF4-FFF2-40B4-BE49-F238E27FC236}">
                <a16:creationId xmlns:a16="http://schemas.microsoft.com/office/drawing/2014/main" id="{E6ECEDE6-B0D6-46BA-B6E5-257F9A131D6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36" y="2299356"/>
            <a:ext cx="3082925" cy="272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8" name="Рисунок 10">
            <a:extLst>
              <a:ext uri="{FF2B5EF4-FFF2-40B4-BE49-F238E27FC236}">
                <a16:creationId xmlns:a16="http://schemas.microsoft.com/office/drawing/2014/main" id="{D063A039-19F9-4BEB-96B7-140540A0FD8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1773" y="4834593"/>
            <a:ext cx="3887263" cy="198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9" name="Рисунок 8">
            <a:extLst>
              <a:ext uri="{FF2B5EF4-FFF2-40B4-BE49-F238E27FC236}">
                <a16:creationId xmlns:a16="http://schemas.microsoft.com/office/drawing/2014/main" id="{CB876E1A-ADA9-43F3-A401-7C33F067655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7999" y="2172356"/>
            <a:ext cx="3935412" cy="2789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50" name="Рисунок 9">
            <a:extLst>
              <a:ext uri="{FF2B5EF4-FFF2-40B4-BE49-F238E27FC236}">
                <a16:creationId xmlns:a16="http://schemas.microsoft.com/office/drawing/2014/main" id="{3FDFB1FA-3BC6-4541-9457-354B9DDC020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9505" y="2313002"/>
            <a:ext cx="2719388" cy="2868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51" name="Рисунок 17">
            <a:extLst>
              <a:ext uri="{FF2B5EF4-FFF2-40B4-BE49-F238E27FC236}">
                <a16:creationId xmlns:a16="http://schemas.microsoft.com/office/drawing/2014/main" id="{7CB45415-C68F-4706-B8F3-971E251F091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436" y="4764743"/>
            <a:ext cx="2203450" cy="202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52" name="Рисунок 11">
            <a:extLst>
              <a:ext uri="{FF2B5EF4-FFF2-40B4-BE49-F238E27FC236}">
                <a16:creationId xmlns:a16="http://schemas.microsoft.com/office/drawing/2014/main" id="{3A831050-E384-4359-BC2A-891E25091EB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1486" y="4906031"/>
            <a:ext cx="2420938" cy="1887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53" name="Рисунок 19">
            <a:extLst>
              <a:ext uri="{FF2B5EF4-FFF2-40B4-BE49-F238E27FC236}">
                <a16:creationId xmlns:a16="http://schemas.microsoft.com/office/drawing/2014/main" id="{2E1F7139-B1EB-439F-89EE-BDD4B570FBE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4825" y="5210831"/>
            <a:ext cx="1054100" cy="158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3405FBCF-2C24-4081-80AF-A56A0A9EAE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3061" y="4612343"/>
            <a:ext cx="6511925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4" name="Прямоугольник 2">
            <a:extLst>
              <a:ext uri="{FF2B5EF4-FFF2-40B4-BE49-F238E27FC236}">
                <a16:creationId xmlns:a16="http://schemas.microsoft.com/office/drawing/2014/main" id="{4274042F-7C66-455F-A4F6-D37676B0DB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27886" y="428165"/>
            <a:ext cx="74517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altLang="zh-CN" b="1" dirty="0">
                <a:solidFill>
                  <a:srgbClr val="002060"/>
                </a:solidFill>
                <a:cs typeface="Aharoni" panose="02010803020104030203" pitchFamily="2" charset="-79"/>
                <a:sym typeface="Aharoni" panose="02010803020104030203" pitchFamily="2" charset="-79"/>
              </a:rPr>
              <a:t>Преимущества объектов печати новой модели</a:t>
            </a:r>
          </a:p>
        </p:txBody>
      </p:sp>
    </p:spTree>
    <p:extLst>
      <p:ext uri="{BB962C8B-B14F-4D97-AF65-F5344CB8AC3E}">
        <p14:creationId xmlns:p14="http://schemas.microsoft.com/office/powerpoint/2010/main" val="40470923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" y="-3175"/>
            <a:ext cx="9150350" cy="686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21" name="Группа 20"/>
          <p:cNvGrpSpPr/>
          <p:nvPr/>
        </p:nvGrpSpPr>
        <p:grpSpPr>
          <a:xfrm>
            <a:off x="251520" y="2132274"/>
            <a:ext cx="683174" cy="2714796"/>
            <a:chOff x="4427984" y="2219533"/>
            <a:chExt cx="686205" cy="2916151"/>
          </a:xfrm>
        </p:grpSpPr>
        <p:pic>
          <p:nvPicPr>
            <p:cNvPr id="7" name="Рисунок 6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27984" y="2219533"/>
              <a:ext cx="684688" cy="673724"/>
            </a:xfrm>
            <a:prstGeom prst="rect">
              <a:avLst/>
            </a:prstGeom>
            <a:noFill/>
            <a:ln w="19050"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Рисунок 7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29501" y="2987154"/>
              <a:ext cx="684688" cy="672677"/>
            </a:xfrm>
            <a:prstGeom prst="rect">
              <a:avLst/>
            </a:prstGeom>
            <a:noFill/>
            <a:ln w="19050"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Рисунок 8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27986" y="3726844"/>
              <a:ext cx="684688" cy="674141"/>
            </a:xfrm>
            <a:prstGeom prst="rect">
              <a:avLst/>
            </a:prstGeom>
            <a:noFill/>
            <a:ln w="19050"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Рисунок 9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27986" y="4460394"/>
              <a:ext cx="684688" cy="675290"/>
            </a:xfrm>
            <a:prstGeom prst="rect">
              <a:avLst/>
            </a:prstGeom>
            <a:noFill/>
            <a:ln w="19050"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1" name="Прямоугольник 10"/>
          <p:cNvSpPr/>
          <p:nvPr/>
        </p:nvSpPr>
        <p:spPr>
          <a:xfrm>
            <a:off x="-3175" y="6148540"/>
            <a:ext cx="914717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dirty="0">
                <a:solidFill>
                  <a:srgbClr val="002060"/>
                </a:solidFill>
              </a:rPr>
              <a:t>* указано расчетное количество наименований, при максимальной загрузке торгового оборудования.</a:t>
            </a:r>
          </a:p>
          <a:p>
            <a:pPr algn="just"/>
            <a:r>
              <a:rPr lang="ru-RU" sz="1400" b="1" dirty="0">
                <a:solidFill>
                  <a:srgbClr val="002060"/>
                </a:solidFill>
              </a:rPr>
              <a:t>** указано количество наименований, фактически размещенных на киосках старого образца.</a:t>
            </a:r>
            <a:endParaRPr lang="ru-RU" sz="1400" b="1" i="1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63688" y="278985"/>
            <a:ext cx="864096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2060"/>
                </a:solidFill>
                <a:cs typeface="Aharoni" panose="02010803020104030203" pitchFamily="2" charset="-79"/>
              </a:rPr>
              <a:t>Вместимость киосков нового и старого образца</a:t>
            </a:r>
          </a:p>
        </p:txBody>
      </p:sp>
      <p:pic>
        <p:nvPicPr>
          <p:cNvPr id="14" name="Picture 2" descr="C:\Users\Администратор\Desktop\ФОТО НОВЫХ НТО\фото киосков новые хорошие\Васильевская ул., д. 7_3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67" r="6767"/>
          <a:stretch/>
        </p:blipFill>
        <p:spPr bwMode="auto">
          <a:xfrm>
            <a:off x="4958913" y="2885658"/>
            <a:ext cx="868962" cy="633234"/>
          </a:xfrm>
          <a:prstGeom prst="rect">
            <a:avLst/>
          </a:prstGeom>
          <a:noFill/>
          <a:ln w="127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63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3" descr="C:\Users\Администратор\Desktop\ФОТО НОВЫХ НТО\фото киосков новые хорошие\Грузинский вал ул., вл. 26_12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52" t="8200" r="23814" b="19964"/>
          <a:stretch/>
        </p:blipFill>
        <p:spPr bwMode="auto">
          <a:xfrm>
            <a:off x="4958914" y="3551708"/>
            <a:ext cx="868962" cy="655726"/>
          </a:xfrm>
          <a:prstGeom prst="rect">
            <a:avLst/>
          </a:prstGeom>
          <a:noFill/>
          <a:ln w="127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63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C:\Users\Администратор\Desktop\ФОТО НОВЫХ НТО\фото киосков новые хорошие\Селезневская ул., вл. 30_1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48" t="16338" r="17557" b="17161"/>
          <a:stretch/>
        </p:blipFill>
        <p:spPr bwMode="auto">
          <a:xfrm>
            <a:off x="4958913" y="2197115"/>
            <a:ext cx="868961" cy="604892"/>
          </a:xfrm>
          <a:prstGeom prst="rect">
            <a:avLst/>
          </a:prstGeom>
          <a:noFill/>
          <a:ln w="127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63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5" descr="C:\Users\Администратор\Desktop\ФОТО НОВЫХ НТО\фото киосков новые хорошие\DMR_1283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59"/>
          <a:stretch/>
        </p:blipFill>
        <p:spPr bwMode="auto">
          <a:xfrm>
            <a:off x="4958913" y="4931137"/>
            <a:ext cx="869746" cy="560300"/>
          </a:xfrm>
          <a:prstGeom prst="rect">
            <a:avLst/>
          </a:prstGeom>
          <a:noFill/>
          <a:ln w="127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63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7" descr="C:\Users\Администратор\Desktop\ФОТО НОВЫХ НТО\фото киосков новые хорошие\IMG_20151109_142123.jp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14" t="8305" r="19414" b="8305"/>
          <a:stretch/>
        </p:blipFill>
        <p:spPr bwMode="auto">
          <a:xfrm>
            <a:off x="4943923" y="5591842"/>
            <a:ext cx="869746" cy="560300"/>
          </a:xfrm>
          <a:prstGeom prst="rect">
            <a:avLst/>
          </a:prstGeom>
          <a:noFill/>
          <a:ln w="127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63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1337924"/>
              </p:ext>
            </p:extLst>
          </p:nvPr>
        </p:nvGraphicFramePr>
        <p:xfrm>
          <a:off x="5901406" y="1806712"/>
          <a:ext cx="2919066" cy="43888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29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05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417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384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69221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Тип (</a:t>
                      </a:r>
                      <a:r>
                        <a:rPr lang="en-US" sz="1200" dirty="0"/>
                        <a:t>s)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ПП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ТНП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Вода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9936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4(6)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chemeClr val="tx1"/>
                          </a:solidFill>
                        </a:rPr>
                        <a:t>525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chemeClr val="tx1"/>
                          </a:solidFill>
                        </a:rPr>
                        <a:t>115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chemeClr val="tx1"/>
                          </a:solidFill>
                        </a:rPr>
                        <a:t>90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69936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4(9)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chemeClr val="tx1"/>
                          </a:solidFill>
                        </a:rPr>
                        <a:t>620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chemeClr val="tx1"/>
                          </a:solidFill>
                        </a:rPr>
                        <a:t>135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chemeClr val="tx1"/>
                          </a:solidFill>
                        </a:rPr>
                        <a:t>184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69936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4(12)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chemeClr val="tx1"/>
                          </a:solidFill>
                        </a:rPr>
                        <a:t>760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chemeClr val="tx1"/>
                          </a:solidFill>
                        </a:rPr>
                        <a:t>135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chemeClr val="tx1"/>
                          </a:solidFill>
                        </a:rPr>
                        <a:t>184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69936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6(9)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chemeClr val="tx1"/>
                          </a:solidFill>
                        </a:rPr>
                        <a:t>670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chemeClr val="tx1"/>
                          </a:solidFill>
                        </a:rPr>
                        <a:t>85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chemeClr val="tx1"/>
                          </a:solidFill>
                        </a:rPr>
                        <a:t>90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69936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1(6)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chemeClr val="tx1"/>
                          </a:solidFill>
                        </a:rPr>
                        <a:t>376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chemeClr val="tx1"/>
                          </a:solidFill>
                        </a:rPr>
                        <a:t>70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chemeClr val="tx1"/>
                          </a:solidFill>
                        </a:rPr>
                        <a:t>90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69936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2(6)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chemeClr val="tx1"/>
                          </a:solidFill>
                        </a:rPr>
                        <a:t>466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chemeClr val="tx1"/>
                          </a:solidFill>
                        </a:rPr>
                        <a:t>95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chemeClr val="tx1"/>
                          </a:solidFill>
                        </a:rPr>
                        <a:t>90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5925795" y="1144082"/>
            <a:ext cx="308123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002060"/>
                </a:solidFill>
                <a:cs typeface="Aharoni" panose="02010803020104030203" pitchFamily="2" charset="-79"/>
              </a:rPr>
              <a:t>Киоски нового образца*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1076360" y="1144082"/>
            <a:ext cx="299119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002060"/>
                </a:solidFill>
                <a:cs typeface="Aharoni" panose="02010803020104030203" pitchFamily="2" charset="-79"/>
              </a:rPr>
              <a:t>Киоски старого образца**</a:t>
            </a:r>
          </a:p>
        </p:txBody>
      </p:sp>
      <p:graphicFrame>
        <p:nvGraphicFramePr>
          <p:cNvPr id="22" name="Таблица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9764130"/>
              </p:ext>
            </p:extLst>
          </p:nvPr>
        </p:nvGraphicFramePr>
        <p:xfrm>
          <a:off x="1076752" y="1772235"/>
          <a:ext cx="3351233" cy="3572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15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15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15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965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3265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S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ПП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ТНП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Вода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85028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8,16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133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85028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8,16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290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91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85028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5,6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268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85028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5,6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198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23" name="Picture 2" descr="C:\Users\Администратор\Desktop\IMG_3735.jpg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5" r="7996"/>
          <a:stretch/>
        </p:blipFill>
        <p:spPr bwMode="auto">
          <a:xfrm>
            <a:off x="4958914" y="4273067"/>
            <a:ext cx="868962" cy="596007"/>
          </a:xfrm>
          <a:prstGeom prst="rect">
            <a:avLst/>
          </a:prstGeom>
          <a:noFill/>
          <a:ln w="127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6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2450812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HDOfficeLightV0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Начальная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5125</TotalTime>
  <Words>1172</Words>
  <Application>Microsoft Office PowerPoint</Application>
  <PresentationFormat>Экран (4:3)</PresentationFormat>
  <Paragraphs>277</Paragraphs>
  <Slides>14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14</vt:i4>
      </vt:variant>
    </vt:vector>
  </HeadingPairs>
  <TitlesOfParts>
    <vt:vector size="28" baseType="lpstr">
      <vt:lpstr>SimSun</vt:lpstr>
      <vt:lpstr>SimSun</vt:lpstr>
      <vt:lpstr>Aharoni</vt:lpstr>
      <vt:lpstr>Arial</vt:lpstr>
      <vt:lpstr>Calibri</vt:lpstr>
      <vt:lpstr>Calibri Light</vt:lpstr>
      <vt:lpstr>等线</vt:lpstr>
      <vt:lpstr>Georgia</vt:lpstr>
      <vt:lpstr>Times New Roman</vt:lpstr>
      <vt:lpstr>Wingdings</vt:lpstr>
      <vt:lpstr>Wingdings 2</vt:lpstr>
      <vt:lpstr>Воздушный поток</vt:lpstr>
      <vt:lpstr>HDOfficeLightV0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Администратор</dc:creator>
  <cp:lastModifiedBy>Наталья Головкова</cp:lastModifiedBy>
  <cp:revision>212</cp:revision>
  <cp:lastPrinted>2018-07-04T16:11:31Z</cp:lastPrinted>
  <dcterms:created xsi:type="dcterms:W3CDTF">2015-11-20T07:34:15Z</dcterms:created>
  <dcterms:modified xsi:type="dcterms:W3CDTF">2018-07-05T10:22:47Z</dcterms:modified>
</cp:coreProperties>
</file>