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media/image7.jpeg" ContentType="image/jpe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8.jpeg" ContentType="image/jpeg"/>
  <Override PartName="/ppt/media/image6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ru-RU" sz="2000" spc="-1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ru-RU" sz="1400" spc="-1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ru-RU" sz="1400" spc="-1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12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ru-RU" sz="1400" spc="-1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12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CD9A3ADB-79B6-44F0-9F88-641366D0E284}" type="slidenum">
              <a:rPr lang="ru-RU" sz="1400" spc="-1">
                <a:latin typeface="Times New Roman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48" name="TextShape 2"/>
          <p:cNvSpPr txBox="1"/>
          <p:nvPr/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20 лет ВИК Медиа</a:t>
            </a: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50" name="TextShape 2"/>
          <p:cNvSpPr txBox="1"/>
          <p:nvPr/>
        </p:nvSpPr>
        <p:spPr>
          <a:xfrm>
            <a:off x="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20 лет ВИК Медиа</a:t>
            </a:r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533520"/>
            <a:ext cx="822924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533520"/>
            <a:ext cx="822924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3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4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533520"/>
            <a:ext cx="8229240" cy="459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220680"/>
            <a:ext cx="9143640" cy="228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0" y="0"/>
            <a:ext cx="9143640" cy="36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360" cy="192672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ru-RU" sz="5400" spc="-97" strike="noStrike" cap="all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ubTitle"/>
          </p:nvPr>
        </p:nvSpPr>
        <p:spPr>
          <a:xfrm>
            <a:off x="685800" y="3505320"/>
            <a:ext cx="6400440" cy="1752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ru-RU" sz="2400" spc="-1" strike="noStrike">
                <a:solidFill>
                  <a:srgbClr val="57576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подзаголовка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457200" y="18360"/>
            <a:ext cx="2895120" cy="328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6.7.18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3429000" y="18360"/>
            <a:ext cx="4114440" cy="328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7620120" y="18360"/>
            <a:ext cx="1066320" cy="328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0D1F9E94-F2AA-4CD5-9629-A3B207C4FA34}" type="slidenum">
              <a:rPr b="1" lang="ru-RU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&lt;номер&gt;</a:t>
            </a:fld>
            <a:endParaRPr/>
          </a:p>
        </p:txBody>
      </p:sp>
      <p:sp>
        <p:nvSpPr>
          <p:cNvPr id="7" name="Line 8"/>
          <p:cNvSpPr/>
          <p:nvPr/>
        </p:nvSpPr>
        <p:spPr>
          <a:xfrm>
            <a:off x="685800" y="3398400"/>
            <a:ext cx="7848360" cy="1440"/>
          </a:xfrm>
          <a:prstGeom prst="line">
            <a:avLst/>
          </a:prstGeom>
          <a:ln w="19080">
            <a:solidFill>
              <a:schemeClr val="tx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6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4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0" y="220680"/>
            <a:ext cx="9143640" cy="228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0" y="0"/>
            <a:ext cx="9143640" cy="36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40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/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87656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структурыОбразец текста</a:t>
            </a:r>
            <a:endParaRPr/>
          </a:p>
          <a:p>
            <a:pPr lvl="1" marL="45720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0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</a:t>
            </a:r>
            <a:endParaRPr/>
          </a:p>
          <a:p>
            <a:pPr lvl="2" marL="731520" indent="-182520">
              <a:lnSpc>
                <a:spcPct val="100000"/>
              </a:lnSpc>
              <a:buClr>
                <a:srgbClr val="93a299"/>
              </a:buClr>
              <a:buSzPct val="90000"/>
              <a:buFont typeface="Arial"/>
              <a:buChar char="•"/>
            </a:pPr>
            <a:r>
              <a:rPr lang="ru-RU" sz="18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</a:t>
            </a:r>
            <a:endParaRPr/>
          </a:p>
          <a:p>
            <a:pPr lvl="3" marL="1005840" indent="-182520">
              <a:lnSpc>
                <a:spcPct val="100000"/>
              </a:lnSpc>
              <a:buClr>
                <a:srgbClr val="93a299"/>
              </a:buClr>
              <a:buFont typeface="Arial"/>
              <a:buChar char="•"/>
            </a:pPr>
            <a:r>
              <a:rPr lang="ru-RU" sz="16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Четвертый уровень</a:t>
            </a:r>
            <a:endParaRPr/>
          </a:p>
          <a:p>
            <a:pPr lvl="4" marL="1188720" indent="-136800">
              <a:lnSpc>
                <a:spcPct val="100000"/>
              </a:lnSpc>
              <a:buClr>
                <a:srgbClr val="93a299"/>
              </a:buClr>
              <a:buFont typeface="Arial"/>
              <a:buChar char="•"/>
            </a:pPr>
            <a:r>
              <a:rPr lang="ru-RU" sz="1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</a:t>
            </a:r>
            <a:endParaRPr/>
          </a:p>
        </p:txBody>
      </p:sp>
      <p:sp>
        <p:nvSpPr>
          <p:cNvPr id="47" name="PlaceHolder 5"/>
          <p:cNvSpPr>
            <a:spLocks noGrp="1"/>
          </p:cNvSpPr>
          <p:nvPr>
            <p:ph type="dt"/>
          </p:nvPr>
        </p:nvSpPr>
        <p:spPr>
          <a:xfrm>
            <a:off x="457200" y="18360"/>
            <a:ext cx="2895120" cy="328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6.7.18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ftr"/>
          </p:nvPr>
        </p:nvSpPr>
        <p:spPr>
          <a:xfrm>
            <a:off x="3429000" y="18360"/>
            <a:ext cx="4114440" cy="328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sldNum"/>
          </p:nvPr>
        </p:nvSpPr>
        <p:spPr>
          <a:xfrm>
            <a:off x="7620120" y="18360"/>
            <a:ext cx="1066320" cy="328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EBD3E858-5EF7-4734-9540-9BE15C1C5183}" type="slidenum">
              <a:rPr b="1" lang="ru-RU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0" y="220680"/>
            <a:ext cx="9143640" cy="228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0" y="0"/>
            <a:ext cx="9143640" cy="365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PlaceHolder 3"/>
          <p:cNvSpPr>
            <a:spLocks noGrp="1"/>
          </p:cNvSpPr>
          <p:nvPr>
            <p:ph type="title"/>
          </p:nvPr>
        </p:nvSpPr>
        <p:spPr>
          <a:xfrm>
            <a:off x="457200" y="533520"/>
            <a:ext cx="8229240" cy="99036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40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Образец заголовка</a:t>
            </a:r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dt"/>
          </p:nvPr>
        </p:nvSpPr>
        <p:spPr>
          <a:xfrm>
            <a:off x="457200" y="18360"/>
            <a:ext cx="2895120" cy="328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6.7.18</a:t>
            </a:r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ftr"/>
          </p:nvPr>
        </p:nvSpPr>
        <p:spPr>
          <a:xfrm>
            <a:off x="3429000" y="18360"/>
            <a:ext cx="4114440" cy="328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9" name="PlaceHolder 6"/>
          <p:cNvSpPr>
            <a:spLocks noGrp="1"/>
          </p:cNvSpPr>
          <p:nvPr>
            <p:ph type="sldNum"/>
          </p:nvPr>
        </p:nvSpPr>
        <p:spPr>
          <a:xfrm>
            <a:off x="7620120" y="18360"/>
            <a:ext cx="1066320" cy="328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1A5C30CC-2C4F-48AA-9549-643260C36283}" type="slidenum">
              <a:rPr b="1" lang="ru-RU" sz="14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&lt;номер&gt;</a:t>
            </a:fld>
            <a:endParaRPr/>
          </a:p>
        </p:txBody>
      </p:sp>
      <p:sp>
        <p:nvSpPr>
          <p:cNvPr id="90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16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14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1371600"/>
            <a:ext cx="7848360" cy="19267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>
              <a:lnSpc>
                <a:spcPct val="100000"/>
              </a:lnSpc>
            </a:pPr>
            <a:r>
              <a:rPr lang="ru-RU" sz="2800" spc="-97" strike="noStrike" cap="all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РЕГИОНАЛЬНЫЕ СМИ В ЭПОХУ ПЕРЕМЕН. НОВАЯ РЕАЛЬНОСТЬ</a:t>
            </a:r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685800" y="3505320"/>
            <a:ext cx="6406200" cy="1752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r">
              <a:lnSpc>
                <a:spcPct val="100000"/>
              </a:lnSpc>
            </a:pPr>
            <a:r>
              <a:rPr lang="ru-RU" sz="2400" spc="-1" strike="noStrike">
                <a:solidFill>
                  <a:srgbClr val="57576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или торгаши под прикрытием</a:t>
            </a:r>
            <a:endParaRPr/>
          </a:p>
        </p:txBody>
      </p:sp>
    </p:spTree>
  </p:cSld>
  <p:transition spd="slow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" dur="500"/>
                                        <p:tgtEl>
                                          <p:spTgt spid="131">
                                            <p:txEl>
                                              <p:p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274680"/>
            <a:ext cx="8229240" cy="7056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Негодяи! Торгуют одной едой!</a:t>
            </a:r>
            <a:endParaRPr/>
          </a:p>
        </p:txBody>
      </p:sp>
      <p:pic>
        <p:nvPicPr>
          <p:cNvPr id="133" name="Объект 3" descr=""/>
          <p:cNvPicPr/>
          <p:nvPr/>
        </p:nvPicPr>
        <p:blipFill>
          <a:blip r:embed="rId1"/>
          <a:stretch/>
        </p:blipFill>
        <p:spPr>
          <a:xfrm>
            <a:off x="910800" y="1600200"/>
            <a:ext cx="7322040" cy="487656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 самом деле немного не так:</a:t>
            </a:r>
            <a:endParaRPr/>
          </a:p>
        </p:txBody>
      </p:sp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1008000" y="1365840"/>
            <a:ext cx="6984000" cy="5238000"/>
          </a:xfrm>
          <a:prstGeom prst="rect">
            <a:avLst/>
          </a:prstGeom>
          <a:ln>
            <a:noFill/>
          </a:ln>
        </p:spPr>
      </p:pic>
    </p:spTree>
  </p:cSld>
  <p:transition spd="slow">
    <p:fade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ИП задвинул ГЖП или зачем в киоске сопутствующий товар</a:t>
            </a:r>
            <a:endParaRPr/>
          </a:p>
        </p:txBody>
      </p:sp>
      <p:sp>
        <p:nvSpPr>
          <p:cNvPr id="137" name="TextShape 2"/>
          <p:cNvSpPr txBox="1"/>
          <p:nvPr/>
        </p:nvSpPr>
        <p:spPr>
          <a:xfrm>
            <a:off x="457200" y="1600200"/>
            <a:ext cx="8229240" cy="4876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Согласно требованиям Закона 54-ФЗ, киоски могут не применять ККТ если выручка от реализации газет и журналов будет не менее 50% от общей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Все без исключения распространители исполняют эти требования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Сопутствующий товар необходим, в том числе, и для формирования ФОТ продавцов. Не говоря уже о том, что он востребован покупателями. Товар который не продается в киосках не присутствует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Следует поблагодарить от лица распространителей областную власть, оперативно подготовившую новый ассортиментный перечень </a:t>
            </a:r>
            <a:endParaRPr/>
          </a:p>
        </p:txBody>
      </p:sp>
    </p:spTree>
  </p:cSld>
  <p:transition spd="slow">
    <p:fade/>
  </p:transition>
  <p:timing>
    <p:tnLst>
      <p:par>
        <p:cTn id="17" dur="indefinite" restart="never" nodeType="tmRoot">
          <p:childTnLst>
            <p:seq>
              <p:cTn id="18" dur="indefinite" nodeType="mainSeq"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3" dur="500"/>
                                        <p:tgtEl>
                                          <p:spTgt spid="137">
                                            <p:txEl>
                                              <p:pRg st="0" end="1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37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28" dur="500"/>
                                        <p:tgtEl>
                                          <p:spTgt spid="137">
                                            <p:txEl>
                                              <p:pRg st="137" end="1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98" end="3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3" dur="500"/>
                                        <p:tgtEl>
                                          <p:spTgt spid="137">
                                            <p:txEl>
                                              <p:pRg st="198" end="3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83" end="5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8" dur="500"/>
                                        <p:tgtEl>
                                          <p:spTgt spid="137">
                                            <p:txEl>
                                              <p:pRg st="383" end="5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Кто проверяет льготников</a:t>
            </a: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или а был ли мальчик?</a:t>
            </a:r>
            <a:endParaRPr/>
          </a:p>
        </p:txBody>
      </p:sp>
      <p:sp>
        <p:nvSpPr>
          <p:cNvPr id="139" name="TextShape 2"/>
          <p:cNvSpPr txBox="1"/>
          <p:nvPr/>
        </p:nvSpPr>
        <p:spPr>
          <a:xfrm>
            <a:off x="457200" y="1600200"/>
            <a:ext cx="8229240" cy="4876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Являются ли нормы Закона 54-ФЗ льготой? Нет, ибо они распространяются еще на несколько видов торговли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Зачем они введены для распространителей ПП? Да потому что законодатель учитывает все сложности работы и малую доходность этого вида бизнеса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достаточно высокой наценке затраты на ведение этой деятельности очень высоки и непредсказуемы. Например к FIFA 2018 нужно было привести киоски к согласованному виду. 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Льгот по аренде земли для киосков не обнаружено. Для них действует определенный коэффициент, для кого то он выше, для кого то ниже</a:t>
            </a: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5" dur="500"/>
                                        <p:tgtEl>
                                          <p:spTgt spid="139">
                                            <p:txEl>
                                              <p:pRg st="0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02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50" dur="500"/>
                                        <p:tgtEl>
                                          <p:spTgt spid="139">
                                            <p:txEl>
                                              <p:pRg st="102" end="2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42" end="4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55" dur="500"/>
                                        <p:tgtEl>
                                          <p:spTgt spid="139">
                                            <p:txEl>
                                              <p:pRg st="242" end="4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13" end="5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60" dur="500"/>
                                        <p:tgtEl>
                                          <p:spTgt spid="139">
                                            <p:txEl>
                                              <p:pRg st="413" end="5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Дефицит качества или о чем вообще речь?</a:t>
            </a:r>
            <a:endParaRPr/>
          </a:p>
        </p:txBody>
      </p:sp>
      <p:sp>
        <p:nvSpPr>
          <p:cNvPr id="141" name="TextShape 2"/>
          <p:cNvSpPr txBox="1"/>
          <p:nvPr/>
        </p:nvSpPr>
        <p:spPr>
          <a:xfrm>
            <a:off x="457200" y="1600200"/>
            <a:ext cx="8229240" cy="4876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настоящее время происходит дальнейшее сокращение товарооборотов торговых точек, как за счет ПП, так и сопутствующего товара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Что, в свою очередь, вызывает сокращение количества торговых точек – в торговые точки с низким товарооборотом предприниматели не могут найти продавцов из-за низких зарплат. И это происходит все последние годы!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поддержания приемлемого уровня зарплаты для продавцов предприниматели вынуждены постоянно повышать долю маржинального дохода направляемого на эти цели, вводить дополнительные выплаты и т.д.</a:t>
            </a:r>
            <a:endParaRPr/>
          </a:p>
        </p:txBody>
      </p:sp>
    </p:spTree>
  </p:cSld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67" dur="500"/>
                                        <p:tgtEl>
                                          <p:spTgt spid="141">
                                            <p:txEl>
                                              <p:pRg st="0" end="1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126" end="3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2" dur="500"/>
                                        <p:tgtEl>
                                          <p:spTgt spid="141">
                                            <p:txEl>
                                              <p:pRg st="126" end="3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336" end="5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77" dur="500"/>
                                        <p:tgtEl>
                                          <p:spTgt spid="141">
                                            <p:txEl>
                                              <p:pRg st="336" end="5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Немного о грустном</a:t>
            </a:r>
            <a:endParaRPr/>
          </a:p>
        </p:txBody>
      </p:sp>
      <p:sp>
        <p:nvSpPr>
          <p:cNvPr id="143" name="TextShape 2"/>
          <p:cNvSpPr txBox="1"/>
          <p:nvPr/>
        </p:nvSpPr>
        <p:spPr>
          <a:xfrm>
            <a:off x="457200" y="1600200"/>
            <a:ext cx="8229240" cy="4876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настоящее время появилась информация о том, что АО Тандер начала вывод прессы из ассортимента своих магазинов. Пока только в тех регионах, где товарооборот составляет менее 20000 рублей в месяц</a:t>
            </a:r>
            <a:endParaRPr/>
          </a:p>
          <a:p>
            <a:pPr marL="182880" indent="-182520" algn="just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Свердловской области растет доля федеральных торговых сетей. Лента, О’кей, Перекресток и т.д. Поставщиком прессы туда в большинстве случаев являются федеральные же распространители. Таким образом доля местных поставщиков в супермаркеты постепенно сокращается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Лидер (АО Тендер) задал тренд (или моду) остальные игроки могут последовать за ним</a:t>
            </a:r>
            <a:endParaRPr/>
          </a:p>
        </p:txBody>
      </p:sp>
    </p:spTree>
  </p:cSld>
  <p:timing>
    <p:tnLst>
      <p:par>
        <p:cTn id="78" dur="indefinite" restart="never" nodeType="tmRoot">
          <p:childTnLst>
            <p:seq>
              <p:cTn id="79" dur="indefinite" nodeType="mainSeq"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84" dur="500"/>
                                        <p:tgtEl>
                                          <p:spTgt spid="143">
                                            <p:txEl>
                                              <p:pRg st="0" end="1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96" end="4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89" dur="500"/>
                                        <p:tgtEl>
                                          <p:spTgt spid="143">
                                            <p:txEl>
                                              <p:pRg st="196" end="4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457" end="5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94" dur="500"/>
                                        <p:tgtEl>
                                          <p:spTgt spid="143">
                                            <p:txEl>
                                              <p:pRg st="457" end="5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53352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ru-RU" sz="28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все таки, почему появилась эта статья?</a:t>
            </a:r>
            <a:endParaRPr/>
          </a:p>
        </p:txBody>
      </p:sp>
      <p:sp>
        <p:nvSpPr>
          <p:cNvPr id="145" name="TextShape 2"/>
          <p:cNvSpPr txBox="1"/>
          <p:nvPr/>
        </p:nvSpPr>
        <p:spPr>
          <a:xfrm>
            <a:off x="457200" y="1600200"/>
            <a:ext cx="8229240" cy="4876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Как всегда причина в деньгах</a:t>
            </a:r>
            <a:endParaRPr/>
          </a:p>
          <a:p>
            <a:pPr marL="182880" indent="-182520" algn="just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Несколько лет назад Областная газета отказалась принимать нереализованную часть тиража от распространителей. Поднять на издание цену до уровня, компенсирующего эти убытки было нереально и распространители сократили закупаемые тиражи до уровня гарантированных продаж </a:t>
            </a:r>
            <a:endParaRPr/>
          </a:p>
          <a:p>
            <a:pPr marL="182880" indent="-182520">
              <a:lnSpc>
                <a:spcPct val="100000"/>
              </a:lnSpc>
              <a:buClr>
                <a:srgbClr val="93a299"/>
              </a:buClr>
              <a:buSzPct val="85000"/>
              <a:buFont typeface="Arial"/>
              <a:buChar char="•"/>
            </a:pPr>
            <a:r>
              <a:rPr lang="ru-RU" sz="2400" spc="-1" strike="noStrike">
                <a:solidFill>
                  <a:srgbClr val="29293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Вместо переговоров об урегулировании представители Областной газеты принялись давить на распространителей с требованием увеличивать закупаемые тиражи не считаясь с собственными убытками</a:t>
            </a:r>
            <a:endParaRPr/>
          </a:p>
        </p:txBody>
      </p:sp>
    </p:spTree>
  </p:cSld>
  <p:timing>
    <p:tnLst>
      <p:par>
        <p:cTn id="95" dur="indefinite" restart="never" nodeType="tmRoot">
          <p:childTnLst>
            <p:seq>
              <p:cTn id="96" dur="indefinite" nodeType="mainSeq">
                <p:childTnLst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01" dur="500"/>
                                        <p:tgtEl>
                                          <p:spTgt spid="145">
                                            <p:txEl>
                                              <p:pRg st="0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9" end="2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06" dur="500"/>
                                        <p:tgtEl>
                                          <p:spTgt spid="145">
                                            <p:txEl>
                                              <p:pRg st="29" end="2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96" end="4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11" dur="500"/>
                                        <p:tgtEl>
                                          <p:spTgt spid="145">
                                            <p:txEl>
                                              <p:pRg st="296" end="4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395640" y="2565000"/>
            <a:ext cx="8229240" cy="990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000" spc="-97" strike="noStrike">
                <a:solidFill>
                  <a:srgbClr val="d25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Спасибо за внимание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96</TotalTime>
  <Application>LibreOffice/5.0.1.2$Windows_x86 LibreOffice_project/81898c9f5c0d43f3473ba111d7b351050be20261</Application>
  <Paragraphs>29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2018-07-05T17:23:10Z</dcterms:created>
  <dc:creator>Sergey</dc:creator>
  <dc:language>ru-RU</dc:language>
  <dcterms:modified xsi:type="dcterms:W3CDTF">2018-07-06T10:26:40Z</dcterms:modified>
  <cp:revision>11</cp:revision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