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64" r:id="rId3"/>
    <p:sldId id="265" r:id="rId4"/>
    <p:sldId id="271" r:id="rId5"/>
    <p:sldId id="257" r:id="rId6"/>
    <p:sldId id="263" r:id="rId7"/>
    <p:sldId id="258" r:id="rId8"/>
    <p:sldId id="259" r:id="rId9"/>
    <p:sldId id="261" r:id="rId10"/>
    <p:sldId id="262" r:id="rId11"/>
    <p:sldId id="266" r:id="rId12"/>
    <p:sldId id="267" r:id="rId13"/>
    <p:sldId id="272" r:id="rId14"/>
    <p:sldId id="273" r:id="rId15"/>
    <p:sldId id="274" r:id="rId16"/>
    <p:sldId id="268" r:id="rId17"/>
    <p:sldId id="269" r:id="rId18"/>
    <p:sldId id="270" r:id="rId19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457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8382" autoAdjust="0"/>
    <p:restoredTop sz="90681" autoAdjust="0"/>
  </p:normalViewPr>
  <p:slideViewPr>
    <p:cSldViewPr>
      <p:cViewPr>
        <p:scale>
          <a:sx n="60" d="100"/>
          <a:sy n="60" d="100"/>
        </p:scale>
        <p:origin x="-1422" y="-54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96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CC3ADD-44DA-402A-85AB-BDE9A5173BDF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2385DF-70AE-468C-BD32-2C39FF02490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Российский рынок печатных СМИ в настоящее время находится в самой сложной ситуации за весь постсоветский период его развития. Сокращаются рекламные бюджеты, падают продажи в рознице и подписные тиражи. Причем причины этого в большинстве своем «рукотворные».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Чтобы попытаться решить некоторые из этих проблем, наша общественная организация Союз издателей ГИПП объединилась с Ассоциацией распространителей печатной продукции, а также полиграфистами и бумажниками. Мы стали Союзом предприятий печатной индустрии.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Мы понимаем, что сегодня невозможно пытаться решить проблемы одного звена нашей издательской цепочки, не рассматривая все ее сегменты в комплексе. Слишком мы взаимосвязаны, слишком много проблем нас накопилось…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Однако мы понимаем и другое: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сегодня печатным СМИ невозможно развиваться в отрыве от других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медиа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потому что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медиа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этимологически, прежде всего, это среда. А среда сегодня – это интернет, его функционал и его технологии.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 smtClean="0"/>
          </a:p>
          <a:p>
            <a:r>
              <a:rPr lang="ru-RU" dirty="0" smtClean="0"/>
              <a:t>Что же я называю традиционными СМИ:</a:t>
            </a:r>
            <a:r>
              <a:rPr lang="ru-RU" baseline="0" dirty="0" smtClean="0"/>
              <a:t> не просто </a:t>
            </a:r>
            <a:r>
              <a:rPr lang="ru-RU" baseline="0" dirty="0" err="1" smtClean="0"/>
              <a:t>медиа</a:t>
            </a:r>
            <a:r>
              <a:rPr lang="ru-RU" baseline="0" dirty="0" smtClean="0"/>
              <a:t> старой формации, это СМИ, которое обладает редакцией, где есть главный редактор, где есть бюро проверки или </a:t>
            </a:r>
            <a:r>
              <a:rPr lang="ru-RU" baseline="0" dirty="0" err="1" smtClean="0"/>
              <a:t>факт-чекинг</a:t>
            </a:r>
            <a:r>
              <a:rPr lang="ru-RU" baseline="0" dirty="0" smtClean="0"/>
              <a:t>, где существует определенная редакционная политика. Где собственное мнение, отличное от мнения редакции, могут озвучивать лишь </a:t>
            </a:r>
            <a:r>
              <a:rPr lang="ru-RU" baseline="0" dirty="0" err="1" smtClean="0"/>
              <a:t>колумнисты</a:t>
            </a:r>
            <a:r>
              <a:rPr lang="ru-RU" baseline="0" dirty="0" smtClean="0"/>
              <a:t>, а редакция несет ответственность за каждое слово.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85DF-70AE-468C-BD32-2C39FF02490D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latin typeface="Cambria" pitchFamily="18" charset="0"/>
              </a:rPr>
              <a:t>Лицензиар - Например, бренд модного журнала можно поместить на модную коллекцию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err="1" smtClean="0">
                <a:latin typeface="Cambria" pitchFamily="18" charset="0"/>
              </a:rPr>
              <a:t>Медиа</a:t>
            </a:r>
            <a:r>
              <a:rPr lang="ru-RU" sz="1200" dirty="0" smtClean="0">
                <a:latin typeface="Cambria" pitchFamily="18" charset="0"/>
              </a:rPr>
              <a:t> сами могут инвестировать в лаборатории или </a:t>
            </a:r>
            <a:r>
              <a:rPr lang="ru-RU" sz="1200" dirty="0" err="1" smtClean="0">
                <a:latin typeface="Cambria" pitchFamily="18" charset="0"/>
              </a:rPr>
              <a:t>стартапы</a:t>
            </a:r>
            <a:endParaRPr lang="ru-RU" sz="1200" dirty="0" smtClean="0">
              <a:latin typeface="Cambria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85DF-70AE-468C-BD32-2C39FF02490D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Метрики лояльности — это время на странице, количество страниц за одну сессию и повторные визиты. От модели CPM (цена за тысячу показов) издатели переходит к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Cost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Hour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(цена за час).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Как продемонстрировать свою любовь к читателю грамотно? Компания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Chartbeat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подсчитала, что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неподписчики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проводят с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контентом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на 52% больше времени, чем подписчики! Что же делать?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Решать вопросы как улучшением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качества и релевантности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контента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так и применением различных технологий.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85DF-70AE-468C-BD32-2C39FF02490D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Работая</a:t>
            </a:r>
            <a:r>
              <a:rPr lang="ru-RU" baseline="0" dirty="0" smtClean="0"/>
              <a:t> со многими издателями, в ГИПП мы поняли, что для решения многих проблем в сети, там где печатные </a:t>
            </a:r>
            <a:r>
              <a:rPr lang="ru-RU" baseline="0" dirty="0" err="1" smtClean="0"/>
              <a:t>сми</a:t>
            </a:r>
            <a:r>
              <a:rPr lang="ru-RU" baseline="0" dirty="0" smtClean="0"/>
              <a:t> не очень сильны, необходимо объединить ресурсы. Так у ГИПП появилась дочка: Рекламный Альянс издателей – это технологический сервис</a:t>
            </a:r>
            <a:r>
              <a:rPr lang="ru-RU" sz="1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1200" b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для увеличения доходов издателей.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РАИ решает несколько проблем: прежде всего автоматическую </a:t>
            </a:r>
            <a:r>
              <a:rPr lang="ru-RU" sz="1200" b="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открутку</a:t>
            </a:r>
            <a:r>
              <a:rPr lang="ru-RU" sz="1200" b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рекламы (есть свой </a:t>
            </a:r>
            <a:r>
              <a:rPr lang="en-US" sz="1200" b="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SelfService</a:t>
            </a:r>
            <a:r>
              <a:rPr lang="en-US" sz="1200" b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r>
              <a:rPr lang="ru-RU" sz="1200" b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</a:t>
            </a:r>
            <a:r>
              <a:rPr lang="ru-RU" sz="1200" b="0" baseline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работу на заблокированном трафике (показы продолжаются, даже если у пользователя стоит </a:t>
            </a:r>
            <a:r>
              <a:rPr lang="ru-RU" sz="1200" b="0" baseline="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блокировщик</a:t>
            </a:r>
            <a:r>
              <a:rPr lang="ru-RU" sz="1200" b="0" baseline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рекламы), а также – и это особенно важно сегодня – удержание читателя, увеличение глубины просмотра и времени нахождения на сайте. Так вот, что делает наш рекомендательный сервис:</a:t>
            </a:r>
            <a:endParaRPr lang="ru-RU" sz="1200" b="0" dirty="0" smtClean="0"/>
          </a:p>
          <a:p>
            <a:r>
              <a:rPr lang="en-US" b="1" dirty="0" smtClean="0"/>
              <a:t>click</a:t>
            </a:r>
            <a:r>
              <a:rPr lang="en-US" dirty="0" smtClean="0"/>
              <a:t>-</a:t>
            </a:r>
            <a:r>
              <a:rPr lang="en-US" b="1" dirty="0" smtClean="0"/>
              <a:t>through</a:t>
            </a:r>
            <a:r>
              <a:rPr lang="en-US" dirty="0" smtClean="0"/>
              <a:t> </a:t>
            </a:r>
            <a:r>
              <a:rPr lang="en-US" b="1" dirty="0" smtClean="0"/>
              <a:t>rate</a:t>
            </a:r>
            <a:r>
              <a:rPr lang="en-US" dirty="0" smtClean="0"/>
              <a:t> — </a:t>
            </a:r>
            <a:r>
              <a:rPr lang="ru-RU" dirty="0" smtClean="0"/>
              <a:t>показатель </a:t>
            </a:r>
            <a:r>
              <a:rPr lang="ru-RU" dirty="0" err="1" smtClean="0"/>
              <a:t>кликабельности</a:t>
            </a:r>
            <a:r>
              <a:rPr lang="ru-RU" dirty="0" smtClean="0"/>
              <a:t>, определяется как отношение числа кликов на баннер или рекламное объявление к общему числу показов.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85DF-70AE-468C-BD32-2C39FF02490D}" type="slidenum">
              <a:rPr lang="ru-RU" smtClean="0"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Вот как это выглядит</a:t>
            </a:r>
            <a:r>
              <a:rPr lang="ru-RU" baseline="0" dirty="0" smtClean="0"/>
              <a:t>. Материалы на интересующую тему выдаются тут же, рядом с главным, прочитанным материалом. </a:t>
            </a:r>
          </a:p>
          <a:p>
            <a:r>
              <a:rPr lang="ru-RU" sz="1200" dirty="0" err="1" smtClean="0"/>
              <a:t>Виджет</a:t>
            </a:r>
            <a:r>
              <a:rPr lang="ru-RU" sz="1200" dirty="0" smtClean="0"/>
              <a:t> создается полностью в дизайне сайта, с использованием заданных шрифтов, стилей, </a:t>
            </a:r>
            <a:r>
              <a:rPr lang="ru-RU" sz="1200" dirty="0" err="1" smtClean="0"/>
              <a:t>бренд-буков</a:t>
            </a:r>
            <a:r>
              <a:rPr lang="ru-RU" sz="1200" dirty="0" smtClean="0"/>
              <a:t> и </a:t>
            </a:r>
            <a:r>
              <a:rPr lang="ru-RU" sz="1200" dirty="0" err="1" smtClean="0"/>
              <a:t>тп</a:t>
            </a:r>
            <a:endParaRPr lang="ru-RU" sz="1200" dirty="0" smtClean="0"/>
          </a:p>
          <a:p>
            <a:r>
              <a:rPr lang="ru-RU" sz="1200" dirty="0" smtClean="0"/>
              <a:t>Здесь</a:t>
            </a:r>
            <a:r>
              <a:rPr lang="ru-RU" sz="1200" baseline="0" dirty="0" smtClean="0"/>
              <a:t> есть в</a:t>
            </a:r>
            <a:r>
              <a:rPr lang="ru-RU" sz="1200" dirty="0" smtClean="0"/>
              <a:t>озможность "закрытого" обмена трафиком, в рамках издателей, входящий в РАИ. То есть у вас точно не будет порнографии, </a:t>
            </a:r>
            <a:r>
              <a:rPr lang="ru-RU" sz="1200" dirty="0" err="1" smtClean="0"/>
              <a:t>фейка</a:t>
            </a:r>
            <a:r>
              <a:rPr lang="ru-RU" sz="1200" dirty="0" smtClean="0"/>
              <a:t> и прочей ерунды..</a:t>
            </a:r>
          </a:p>
          <a:p>
            <a:endParaRPr lang="ru-RU" sz="1200" dirty="0" smtClean="0"/>
          </a:p>
          <a:p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Дополнительно есть возможность подключения </a:t>
            </a:r>
            <a:r>
              <a:rPr lang="ru-RU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нативной</a:t>
            </a:r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рекламы:</a:t>
            </a:r>
            <a:r>
              <a:rPr lang="ru-RU" sz="2000" baseline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 рекомендательном блоке, в релевантном </a:t>
            </a:r>
            <a:r>
              <a:rPr lang="ru-RU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контентном</a:t>
            </a:r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окружении;</a:t>
            </a:r>
            <a:r>
              <a:rPr lang="ru-RU" sz="2000" baseline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баннерная</a:t>
            </a:r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или видео-реклама в релевантном текстовом окружении в статье.</a:t>
            </a:r>
          </a:p>
          <a:p>
            <a:pPr>
              <a:lnSpc>
                <a:spcPct val="120000"/>
              </a:lnSpc>
            </a:pPr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Степень этой релевантности (границы) мы устанавливаем по согласованию с вами или заказчиком.</a:t>
            </a:r>
          </a:p>
          <a:p>
            <a:pPr>
              <a:lnSpc>
                <a:spcPct val="120000"/>
              </a:lnSpc>
              <a:buNone/>
            </a:pPr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 </a:t>
            </a:r>
            <a:r>
              <a:rPr lang="ru-RU" sz="20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Каждый из этих пунктов, при условии работы с поставщиками подобных услуг, тянет от 100 до 400 тысяч рублей в месяц.</a:t>
            </a:r>
            <a:endParaRPr lang="ru-RU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85DF-70AE-468C-BD32-2C39FF02490D}" type="slidenum">
              <a:rPr lang="ru-RU" smtClean="0"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85DF-70AE-468C-BD32-2C39FF02490D}" type="slidenum">
              <a:rPr lang="ru-RU" smtClean="0"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Что делает </a:t>
            </a:r>
            <a:r>
              <a:rPr lang="ru-RU" dirty="0" err="1" smtClean="0"/>
              <a:t>Financial</a:t>
            </a:r>
            <a:r>
              <a:rPr lang="ru-RU" dirty="0" smtClean="0"/>
              <a:t> </a:t>
            </a:r>
            <a:r>
              <a:rPr lang="ru-RU" dirty="0" err="1" smtClean="0"/>
              <a:t>Times</a:t>
            </a:r>
            <a:r>
              <a:rPr lang="ru-RU" dirty="0" smtClean="0"/>
              <a:t>? Они продают 5 дней цифровой подписки в будни и на печать в выходные — это уникальная модель гибрида </a:t>
            </a:r>
            <a:r>
              <a:rPr lang="ru-RU" dirty="0" err="1" smtClean="0"/>
              <a:t>онлайна</a:t>
            </a:r>
            <a:r>
              <a:rPr lang="ru-RU" dirty="0" smtClean="0"/>
              <a:t> с </a:t>
            </a:r>
            <a:r>
              <a:rPr lang="ru-RU" dirty="0" err="1" smtClean="0"/>
              <a:t>принтом</a:t>
            </a:r>
            <a:r>
              <a:rPr lang="ru-RU" dirty="0" smtClean="0"/>
              <a:t>.</a:t>
            </a:r>
          </a:p>
          <a:p>
            <a:pPr marL="0" indent="0">
              <a:spcBef>
                <a:spcPts val="0"/>
              </a:spcBef>
            </a:pPr>
            <a:r>
              <a:rPr lang="ru-RU" dirty="0" smtClean="0"/>
              <a:t>Итальянская </a:t>
            </a:r>
            <a:r>
              <a:rPr lang="ru-RU" dirty="0" err="1" smtClean="0"/>
              <a:t>Mondadory</a:t>
            </a:r>
            <a:r>
              <a:rPr lang="ru-RU" dirty="0" smtClean="0"/>
              <a:t>, владеющая крупнейшим национальным сайтом о еде, стала выпускать популярный журнал. За лучшую обложку голосовали на </a:t>
            </a:r>
            <a:r>
              <a:rPr lang="ru-RU" dirty="0" err="1" smtClean="0"/>
              <a:t>Facebook</a:t>
            </a:r>
            <a:r>
              <a:rPr lang="ru-RU" dirty="0" smtClean="0"/>
              <a:t>, как и за лучшие рецепты, которые должны войти в издание. </a:t>
            </a:r>
          </a:p>
          <a:p>
            <a:pPr marL="0" indent="0">
              <a:spcBef>
                <a:spcPts val="0"/>
              </a:spcBef>
            </a:pPr>
            <a:r>
              <a:rPr lang="ru-RU" dirty="0" smtClean="0"/>
              <a:t>То же самое сделали </a:t>
            </a:r>
            <a:r>
              <a:rPr lang="ru-RU" dirty="0" err="1" smtClean="0"/>
              <a:t>Reader’s</a:t>
            </a:r>
            <a:r>
              <a:rPr lang="ru-RU" dirty="0" smtClean="0"/>
              <a:t> </a:t>
            </a:r>
            <a:r>
              <a:rPr lang="ru-RU" dirty="0" err="1" smtClean="0"/>
              <a:t>Digest</a:t>
            </a:r>
            <a:r>
              <a:rPr lang="ru-RU" dirty="0" smtClean="0"/>
              <a:t> со специализированным изданием о здоровье и другие издательские дома.</a:t>
            </a:r>
          </a:p>
          <a:p>
            <a:r>
              <a:rPr lang="en-US" dirty="0" err="1" smtClean="0"/>
              <a:t>Facebook</a:t>
            </a:r>
            <a:r>
              <a:rPr lang="en-US" dirty="0" smtClean="0"/>
              <a:t> </a:t>
            </a:r>
            <a:r>
              <a:rPr lang="ru-RU" dirty="0" smtClean="0"/>
              <a:t>начал выпускать свой</a:t>
            </a:r>
            <a:r>
              <a:rPr lang="ru-RU" baseline="0" dirty="0" smtClean="0"/>
              <a:t> журнал </a:t>
            </a:r>
            <a:r>
              <a:rPr lang="en-US" baseline="0" dirty="0" smtClean="0"/>
              <a:t>Grow</a:t>
            </a:r>
            <a:r>
              <a:rPr lang="ru-RU" baseline="0" dirty="0" smtClean="0"/>
              <a:t> и распространяет его в лондонском аэропорте </a:t>
            </a:r>
            <a:r>
              <a:rPr lang="ru-RU" baseline="0" dirty="0" err="1" smtClean="0"/>
              <a:t>Хитроу</a:t>
            </a:r>
            <a:r>
              <a:rPr lang="ru-RU" baseline="0" dirty="0" smtClean="0"/>
              <a:t> и крутых </a:t>
            </a:r>
            <a:r>
              <a:rPr lang="ru-RU" baseline="0" dirty="0" err="1" smtClean="0"/>
              <a:t>бизнес-центрах</a:t>
            </a:r>
            <a:r>
              <a:rPr lang="ru-RU" baseline="0" dirty="0" smtClean="0"/>
              <a:t>.</a:t>
            </a:r>
          </a:p>
          <a:p>
            <a:endParaRPr lang="ru-RU" baseline="0" dirty="0" smtClean="0"/>
          </a:p>
          <a:p>
            <a:r>
              <a:rPr lang="ru-RU" baseline="0" dirty="0" smtClean="0"/>
              <a:t>Поэтому главное – это желание. Главное, чтобы у сотрудников редакции горели глаза. Все, что нас не убивает, что? – Правильно! Делает нас сильнее. </a:t>
            </a:r>
          </a:p>
          <a:p>
            <a:r>
              <a:rPr lang="ru-RU" baseline="0" smtClean="0"/>
              <a:t>Всегда с вами!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85DF-70AE-468C-BD32-2C39FF02490D}" type="slidenum">
              <a:rPr lang="ru-RU" smtClean="0"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Не буду говорить о том, что наше</a:t>
            </a:r>
            <a:r>
              <a:rPr lang="ru-RU" baseline="0" dirty="0" smtClean="0"/>
              <a:t> завтра - это интернет. Просто хочу вам показать картинку, глядя на которую становится очевидно, где сосредоточены деньги…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85DF-70AE-468C-BD32-2C39FF02490D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Теперь</a:t>
            </a:r>
            <a:r>
              <a:rPr lang="ru-RU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посмотрим на другую картинку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endParaRPr lang="ru-RU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Из-за насильственного регулирующего вмешательства муниципальных и региональных органов власти повсеместно наблюдается сокращение специализированных объектов по продаже прессы (киосков). Если в 2004 году в России насчитывалось 42 тыс. таких торговых объектов, то в 2016 году – всего 23,1 тысяча. За 2017 год количество киосков прессы в нашей стране сократилось ещё на 26%, а в целом за последние 10 лет – на 58%.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Красноярск, Тверь, Брянск, Севастополь… список регионов, где идет настоящая война с киосками прессы можно продолжать долго…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Немного ситуацию спасает неспециализированный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ритейл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который прирастает торговыми объектами. В торговых сетях, по данным нашего последнего мониторинга, 16,7 тысячи магазинов торгует прессой. Однако — и это крайне важно — рост количества неспециализированных магазинов с прессой отстает от темпов закрытия специализированных киосков!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85DF-70AE-468C-BD32-2C39FF02490D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</a:t>
            </a:r>
            <a:r>
              <a:rPr lang="ru-RU" baseline="0" dirty="0" smtClean="0"/>
              <a:t> немалой мере и из-за того, что покупка печатного издания зачастую превращается в </a:t>
            </a:r>
            <a:r>
              <a:rPr lang="ru-RU" baseline="0" dirty="0" err="1" smtClean="0"/>
              <a:t>квест</a:t>
            </a:r>
            <a:r>
              <a:rPr lang="ru-RU" baseline="0" dirty="0" smtClean="0"/>
              <a:t>, читатель уходит в интернет. Но и там не все так просто.</a:t>
            </a:r>
          </a:p>
          <a:p>
            <a:r>
              <a:rPr lang="ru-RU" dirty="0" smtClean="0"/>
              <a:t>Аналитики из крупнейшего</a:t>
            </a:r>
            <a:r>
              <a:rPr lang="ru-RU" baseline="0" dirty="0" smtClean="0"/>
              <a:t> рекламного холдинга </a:t>
            </a:r>
            <a:r>
              <a:rPr lang="ru-RU" dirty="0" err="1" smtClean="0"/>
              <a:t>Zenith</a:t>
            </a:r>
            <a:r>
              <a:rPr lang="ru-RU" dirty="0" smtClean="0"/>
              <a:t> представили прогноз – Media </a:t>
            </a:r>
            <a:r>
              <a:rPr lang="ru-RU" dirty="0" err="1" smtClean="0"/>
              <a:t>Consumption</a:t>
            </a:r>
            <a:r>
              <a:rPr lang="ru-RU" dirty="0" smtClean="0"/>
              <a:t> </a:t>
            </a:r>
            <a:r>
              <a:rPr lang="ru-RU" dirty="0" err="1" smtClean="0"/>
              <a:t>Forecast</a:t>
            </a:r>
            <a:r>
              <a:rPr lang="ru-RU" dirty="0" smtClean="0"/>
              <a:t> 2018. В нем сообщается, что через два года доля мобильного интернета в </a:t>
            </a:r>
            <a:r>
              <a:rPr lang="ru-RU" dirty="0" err="1" smtClean="0"/>
              <a:t>медиапотреблении</a:t>
            </a:r>
            <a:r>
              <a:rPr lang="ru-RU" dirty="0" smtClean="0"/>
              <a:t> достигнет 28%. Рост произойдет за счет сокращения времени, затрачиваемого на другие каналы.</a:t>
            </a:r>
          </a:p>
          <a:p>
            <a:r>
              <a:rPr lang="ru-RU" dirty="0" smtClean="0"/>
              <a:t>Использование мобильного интернета практически подорвало потребление всех других </a:t>
            </a:r>
            <a:r>
              <a:rPr lang="ru-RU" dirty="0" err="1" smtClean="0"/>
              <a:t>медиа</a:t>
            </a:r>
            <a:r>
              <a:rPr lang="ru-RU" dirty="0" smtClean="0"/>
              <a:t>. И больше всего пострадали именно газеты и журналы.</a:t>
            </a:r>
          </a:p>
          <a:p>
            <a:r>
              <a:rPr lang="ru-RU" dirty="0" smtClean="0"/>
              <a:t>Рост мобильного интернета увеличил и количество времени, затрачиваемое на потребление </a:t>
            </a:r>
            <a:r>
              <a:rPr lang="ru-RU" dirty="0" err="1" smtClean="0"/>
              <a:t>медиа</a:t>
            </a:r>
            <a:r>
              <a:rPr lang="ru-RU" dirty="0" smtClean="0"/>
              <a:t>. Согласно прогнозам </a:t>
            </a:r>
            <a:r>
              <a:rPr lang="ru-RU" dirty="0" err="1" smtClean="0"/>
              <a:t>Zenith</a:t>
            </a:r>
            <a:r>
              <a:rPr lang="ru-RU" dirty="0" smtClean="0"/>
              <a:t>, в 2018 году люди будут тратить в среднем 479 минут в день на потребление информации. Это на 12% больше, чем в 2011 году. К 2020 году эта цифра достигнет 492 минут.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85DF-70AE-468C-BD32-2C39FF02490D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Стало быть, сегодня нашим традиционным, </a:t>
            </a:r>
            <a:r>
              <a:rPr lang="ru-RU" dirty="0" err="1" smtClean="0"/>
              <a:t>олдскульным</a:t>
            </a:r>
            <a:r>
              <a:rPr lang="ru-RU" dirty="0" smtClean="0"/>
              <a:t> СМИ, в том</a:t>
            </a:r>
            <a:r>
              <a:rPr lang="ru-RU" baseline="0" dirty="0" smtClean="0"/>
              <a:t> числе особенно печатным, нужно попытаться стать нетрадиционными</a:t>
            </a:r>
            <a:r>
              <a:rPr lang="ru-RU" baseline="0" dirty="0" smtClean="0">
                <a:sym typeface="Wingdings" pitchFamily="2" charset="2"/>
              </a:rPr>
              <a:t>)  </a:t>
            </a:r>
          </a:p>
          <a:p>
            <a:r>
              <a:rPr lang="ru-RU" dirty="0" smtClean="0"/>
              <a:t>Новые </a:t>
            </a:r>
            <a:r>
              <a:rPr lang="ru-RU" dirty="0" err="1" smtClean="0"/>
              <a:t>медиа</a:t>
            </a:r>
            <a:r>
              <a:rPr lang="ru-RU" dirty="0" smtClean="0"/>
              <a:t> – это,</a:t>
            </a:r>
            <a:r>
              <a:rPr lang="ru-RU" baseline="0" dirty="0" smtClean="0"/>
              <a:t> прежде всего, </a:t>
            </a:r>
            <a:r>
              <a:rPr lang="ru-RU" dirty="0" smtClean="0"/>
              <a:t>интерактивные электронные СМИ и новые формы коммуникации производителей </a:t>
            </a:r>
            <a:r>
              <a:rPr lang="ru-RU" dirty="0" err="1" smtClean="0"/>
              <a:t>контента</a:t>
            </a:r>
            <a:r>
              <a:rPr lang="ru-RU" dirty="0" smtClean="0"/>
              <a:t> с его потребителями. Видите, насколько больше форм и</a:t>
            </a:r>
            <a:r>
              <a:rPr lang="ru-RU" baseline="0" dirty="0" smtClean="0"/>
              <a:t> каналов </a:t>
            </a:r>
            <a:r>
              <a:rPr lang="ru-RU" dirty="0" smtClean="0"/>
              <a:t>распространения материалов…</a:t>
            </a:r>
          </a:p>
          <a:p>
            <a:r>
              <a:rPr lang="ru-RU" dirty="0" smtClean="0"/>
              <a:t>И</a:t>
            </a:r>
            <a:r>
              <a:rPr lang="ru-RU" baseline="0" dirty="0" smtClean="0"/>
              <a:t> в этом смысле</a:t>
            </a:r>
            <a:r>
              <a:rPr lang="ru-RU" dirty="0" smtClean="0"/>
              <a:t> для традиционных СМИ, обладающих брендом,</a:t>
            </a:r>
            <a:r>
              <a:rPr lang="ru-RU" baseline="0" dirty="0" smtClean="0"/>
              <a:t> редакцией, редакционной политикой, лояльностью и доверием, открываются широкие возможности Новых </a:t>
            </a:r>
            <a:r>
              <a:rPr lang="ru-RU" baseline="0" dirty="0" err="1" smtClean="0"/>
              <a:t>медиа</a:t>
            </a:r>
            <a:r>
              <a:rPr lang="ru-RU" baseline="0" dirty="0" smtClean="0"/>
              <a:t>. Все эти каналы коммуникаций с читателем сегодня необходимо уметь использовать – как для привлечения и вовлечения читателей, так и для монетизации производимого в редакции </a:t>
            </a:r>
            <a:r>
              <a:rPr lang="ru-RU" baseline="0" dirty="0" err="1" smtClean="0"/>
              <a:t>контента</a:t>
            </a:r>
            <a:r>
              <a:rPr lang="ru-RU" baseline="0" dirty="0" smtClean="0"/>
              <a:t>. </a:t>
            </a:r>
          </a:p>
          <a:p>
            <a:r>
              <a:rPr lang="ru-RU" dirty="0" smtClean="0"/>
              <a:t>И тут еще раз нужно сказать о том,</a:t>
            </a:r>
            <a:r>
              <a:rPr lang="ru-RU" baseline="0" dirty="0" smtClean="0"/>
              <a:t> что же такое </a:t>
            </a:r>
            <a:r>
              <a:rPr lang="ru-RU" dirty="0" err="1" smtClean="0"/>
              <a:t>контент</a:t>
            </a:r>
            <a:r>
              <a:rPr lang="ru-RU" dirty="0" smtClean="0"/>
              <a:t>. </a:t>
            </a:r>
            <a:r>
              <a:rPr lang="ru-RU" dirty="0" err="1" smtClean="0"/>
              <a:t>Контент</a:t>
            </a:r>
            <a:r>
              <a:rPr lang="ru-RU" dirty="0" smtClean="0"/>
              <a:t> </a:t>
            </a:r>
            <a:r>
              <a:rPr lang="ru-RU" dirty="0" smtClean="0"/>
              <a:t>– это всё. Это любой и всякий текст, фото, видео, аудио – это однозначно </a:t>
            </a:r>
            <a:r>
              <a:rPr lang="ru-RU" dirty="0" err="1" smtClean="0"/>
              <a:t>контент</a:t>
            </a:r>
            <a:r>
              <a:rPr lang="ru-RU" dirty="0" smtClean="0"/>
              <a:t>, вне зависимости от качества исполнения и происхождения. Но кроме этого, </a:t>
            </a:r>
            <a:r>
              <a:rPr lang="ru-RU" dirty="0" err="1" smtClean="0"/>
              <a:t>контентом</a:t>
            </a:r>
            <a:r>
              <a:rPr lang="ru-RU" dirty="0" smtClean="0"/>
              <a:t> необходимо считать дизайн (это значимая часть восприятия), метаданные и структуру данных. То есть </a:t>
            </a:r>
            <a:r>
              <a:rPr lang="ru-RU" dirty="0" err="1" smtClean="0"/>
              <a:t>контент</a:t>
            </a:r>
            <a:r>
              <a:rPr lang="ru-RU" dirty="0" smtClean="0"/>
              <a:t> – это всё в самом буквальном смысле.</a:t>
            </a:r>
            <a:endParaRPr lang="ru-RU" baseline="0" dirty="0" smtClean="0"/>
          </a:p>
          <a:p>
            <a:r>
              <a:rPr lang="ru-RU" dirty="0" smtClean="0"/>
              <a:t>И новая технологическая реальность не подавляет традиционные СМИ, а просто меняет способ потребления </a:t>
            </a:r>
            <a:r>
              <a:rPr lang="ru-RU" dirty="0" err="1" smtClean="0"/>
              <a:t>контента</a:t>
            </a:r>
            <a:r>
              <a:rPr lang="ru-RU" dirty="0" smtClean="0"/>
              <a:t>, происходит трансформация традиционных СМИ. Стремительный рост цифровых устройств, слияние с </a:t>
            </a:r>
            <a:r>
              <a:rPr lang="ru-RU" dirty="0" err="1" smtClean="0"/>
              <a:t>диджитал</a:t>
            </a:r>
            <a:r>
              <a:rPr lang="ru-RU" dirty="0" smtClean="0"/>
              <a:t>, скорее, помогают традиционным </a:t>
            </a:r>
            <a:r>
              <a:rPr lang="ru-RU" dirty="0" err="1" smtClean="0"/>
              <a:t>медиа</a:t>
            </a:r>
            <a:r>
              <a:rPr lang="ru-RU" dirty="0" smtClean="0"/>
              <a:t> технически совершенствоваться с точки зрения мобильности, охвата аудитории и улучшения качества </a:t>
            </a:r>
            <a:r>
              <a:rPr lang="ru-RU" dirty="0" err="1" smtClean="0"/>
              <a:t>контента</a:t>
            </a:r>
            <a:r>
              <a:rPr lang="ru-RU" dirty="0" smtClean="0"/>
              <a:t>, а предоставлением большего выбора и дополнительного </a:t>
            </a:r>
            <a:r>
              <a:rPr lang="ru-RU" dirty="0" err="1" smtClean="0"/>
              <a:t>контента</a:t>
            </a:r>
            <a:r>
              <a:rPr lang="ru-RU" dirty="0" smtClean="0"/>
              <a:t> интернет увеличивает как потребление</a:t>
            </a:r>
            <a:r>
              <a:rPr lang="ru-RU" baseline="0" dirty="0" smtClean="0"/>
              <a:t> </a:t>
            </a:r>
            <a:r>
              <a:rPr lang="ru-RU" baseline="0" dirty="0" err="1" smtClean="0"/>
              <a:t>контента</a:t>
            </a:r>
            <a:r>
              <a:rPr lang="ru-RU" dirty="0" smtClean="0"/>
              <a:t>, так и потребление рекламы. 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85DF-70AE-468C-BD32-2C39FF02490D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0" dirty="0" smtClean="0"/>
              <a:t>«Новые </a:t>
            </a:r>
            <a:r>
              <a:rPr lang="ru-RU" b="0" dirty="0" err="1" smtClean="0"/>
              <a:t>медиа</a:t>
            </a:r>
            <a:r>
              <a:rPr lang="ru-RU" b="0" dirty="0" smtClean="0"/>
              <a:t>» - это прежде всего другая форма коммуникаций.  Это так</a:t>
            </a:r>
            <a:r>
              <a:rPr lang="ru-RU" b="0" baseline="0" dirty="0" smtClean="0"/>
              <a:t> называемые </a:t>
            </a:r>
            <a:r>
              <a:rPr lang="ru-RU" b="0" dirty="0" smtClean="0"/>
              <a:t>горизонтальные коммуникации. </a:t>
            </a:r>
            <a:r>
              <a:rPr lang="ru-RU" b="0" dirty="0" smtClean="0"/>
              <a:t>То есть платформы, дающие возможность высказывать (и обсуждать) собственное мнение. Это работа с «исходящим сигналом». С другой стороны, новые </a:t>
            </a:r>
            <a:r>
              <a:rPr lang="ru-RU" b="0" dirty="0" err="1" smtClean="0"/>
              <a:t>медиа</a:t>
            </a:r>
            <a:r>
              <a:rPr lang="ru-RU" b="0" dirty="0" smtClean="0"/>
              <a:t> – это и работа с «входящим сигналом» – возможности сбора и первичной сортировки информации. То есть потребитель информации и ее производитель становятся практически одним персонажем.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Люди перестали потреблять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контент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вертикально, они делают это поперек! Это означает конец линейных историй и линейного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медиапотребления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К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чему это ведет?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Сегодня необходимо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организовывать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мультидедлайновые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форматы, которые подстраиваются под читательские приоритеты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медиапотребления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Если вы выиграли битву за читательское утро, то вы выиграли весь его день.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85DF-70AE-468C-BD32-2C39FF02490D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Почему сегодня приходится говорить не только о журналистике, то есть о профессии</a:t>
            </a:r>
            <a:r>
              <a:rPr lang="ru-RU" baseline="0" dirty="0" smtClean="0"/>
              <a:t> по созданию смыслов, а о менеджменте, об управлении созданным материалом. </a:t>
            </a:r>
          </a:p>
          <a:p>
            <a:r>
              <a:rPr lang="ru-RU" dirty="0" smtClean="0"/>
              <a:t>Увеличение количества </a:t>
            </a:r>
            <a:r>
              <a:rPr lang="ru-RU" dirty="0" err="1" smtClean="0"/>
              <a:t>контента</a:t>
            </a:r>
            <a:r>
              <a:rPr lang="ru-RU" dirty="0" smtClean="0"/>
              <a:t>, формирование новых каналов его доставки и новых типов взаимодействия с пользователем требует от профессионалов </a:t>
            </a:r>
            <a:r>
              <a:rPr lang="ru-RU" dirty="0" err="1" smtClean="0"/>
              <a:t>медиа</a:t>
            </a:r>
            <a:r>
              <a:rPr lang="ru-RU" dirty="0" smtClean="0"/>
              <a:t> нового набора навыков: не простого структурирования </a:t>
            </a:r>
            <a:r>
              <a:rPr lang="ru-RU" dirty="0" err="1" smtClean="0"/>
              <a:t>контента</a:t>
            </a:r>
            <a:r>
              <a:rPr lang="ru-RU" dirty="0" smtClean="0"/>
              <a:t>, а разработки стратегии его создания, распространения, управления им. Наша цель сегодня - это доставка правильного, релевантного, </a:t>
            </a:r>
            <a:r>
              <a:rPr lang="ru-RU" dirty="0" err="1" smtClean="0"/>
              <a:t>контента</a:t>
            </a:r>
            <a:r>
              <a:rPr lang="ru-RU" dirty="0" smtClean="0"/>
              <a:t> правильному пользователю в правильное время путём стратегического планирования и создания, доставки и управления </a:t>
            </a:r>
            <a:r>
              <a:rPr lang="ru-RU" dirty="0" err="1" smtClean="0"/>
              <a:t>контентом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Цифровое издательство сегодня напрямую завязано на рейтинги. Нельзя просто забивать дыры историями, как в газете. Нужно не рассказывать истории, а разрабатывать их. И надо понимать, что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контент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— это точка входа, а вот распространяется он и переводится на язык разных платформ, то есть разных точек выхода. И в этом случае печать — просто одна из таких платформ.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0" dirty="0" smtClean="0"/>
              <a:t>Кроме того, р</a:t>
            </a:r>
            <a:r>
              <a:rPr lang="ru-RU" dirty="0" smtClean="0"/>
              <a:t>ост мобильного сегмента потребления размывает границы между каналами. Мобильные устройства могут использоваться для развлечения, получения новой информации, а также для общения.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Поэтому любому СМИ прежде всего</a:t>
            </a:r>
            <a:r>
              <a:rPr lang="ru-RU" baseline="0" dirty="0" smtClean="0"/>
              <a:t> </a:t>
            </a:r>
            <a:r>
              <a:rPr lang="ru-RU" dirty="0" smtClean="0"/>
              <a:t>необходимо работать над узнаваемостью, делать возможным личное общение, предоставлять прямые ответы.  </a:t>
            </a:r>
          </a:p>
          <a:p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Нельзя стать цифровым издательством, если вы мыслите печатной логикой. Нужны перемены в физическом пространстве, чтобы они случились на концептуальном уровне. </a:t>
            </a:r>
          </a:p>
          <a:p>
            <a:endParaRPr lang="ru-RU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b="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85DF-70AE-468C-BD32-2C39FF02490D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марте мы были в Берлине на конференции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FIPP.</a:t>
            </a:r>
            <a:r>
              <a:rPr lang="en-US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Там был представлен интереснейший доклад </a:t>
            </a:r>
            <a:r>
              <a:rPr lang="en-US" sz="1200" b="0" dirty="0" smtClean="0"/>
              <a:t>Innovation International Media Consulting Group</a:t>
            </a:r>
            <a:r>
              <a:rPr lang="ru-RU" sz="1200" b="0" dirty="0" smtClean="0"/>
              <a:t> о том, как нам сегодня жить. Соавтор этого исследования Хуан Сеньор привел множество</a:t>
            </a:r>
            <a:r>
              <a:rPr lang="ru-RU" sz="1200" b="0" baseline="0" dirty="0" smtClean="0"/>
              <a:t> фактов, подтверждающих «Или меняйся, или умри». И самый важный вывод, который следовал из этого доклада: </a:t>
            </a:r>
            <a:r>
              <a:rPr lang="ru-RU" sz="1200" b="0" dirty="0" smtClean="0"/>
              <a:t>«Если аудитория хочет качественную журналистику, она должна за нее заплатить».</a:t>
            </a:r>
            <a:endParaRPr lang="ru-RU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 данным компании </a:t>
            </a:r>
            <a:r>
              <a:rPr lang="ru-RU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Делойт</a:t>
            </a:r>
            <a:r>
              <a: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за 2017, к</a:t>
            </a:r>
            <a:r>
              <a: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концу 2018 года 50% людей будут иметь две цифровые подписки, к концу 2020 — четыре. А для процветания </a:t>
            </a:r>
            <a:r>
              <a:rPr lang="ru-RU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медиакомпании</a:t>
            </a:r>
            <a:r>
              <a: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40% доходов должны приносить цифровые подписки, подсчитали авторы отчета. Еще одна формула успешного </a:t>
            </a:r>
            <a:r>
              <a:rPr lang="ru-RU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медиабизнеса</a:t>
            </a:r>
            <a:r>
              <a: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— 70% подписчиков должны приносить 50% дохода.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 главный вопрос, который нужно себе задавать, — какой </a:t>
            </a:r>
            <a:r>
              <a:rPr lang="ru-RU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контент</a:t>
            </a:r>
            <a:r>
              <a: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влечет за собой подписку? И это не равно вопросу, какой </a:t>
            </a:r>
            <a:r>
              <a:rPr lang="ru-RU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контент</a:t>
            </a:r>
            <a:r>
              <a: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генерирует трафик. Привести</a:t>
            </a:r>
            <a:r>
              <a:rPr lang="ru-RU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читателя на сайт уже мало. Надо создавать такие материалы и такие алгоритмы (в одном флаконе), чтобы удержать человека и мотивировать его подписаться на СМИ или заплатить за ценный материал. </a:t>
            </a:r>
            <a:r>
              <a: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Опыт норвежского </a:t>
            </a:r>
            <a:r>
              <a:rPr lang="ru-RU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медиахолдинга</a:t>
            </a:r>
            <a:r>
              <a: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Schibsted</a:t>
            </a:r>
            <a:r>
              <a: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показывает успешность этой модели — алгоритмы следят за поведением читателя и предлагают ему подписки в нужный момент. Они также научились отслеживать типы людей, которые в 3-5 раз охотнее купят подписку, чем средний читатель.</a:t>
            </a:r>
          </a:p>
          <a:p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85DF-70AE-468C-BD32-2C39FF02490D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latin typeface="Cambria" pitchFamily="18" charset="0"/>
              </a:rPr>
              <a:t>Забавно, что когда магазины становятся </a:t>
            </a:r>
            <a:r>
              <a:rPr lang="ru-RU" sz="1200" dirty="0" err="1" smtClean="0">
                <a:latin typeface="Cambria" pitchFamily="18" charset="0"/>
              </a:rPr>
              <a:t>медиа</a:t>
            </a:r>
            <a:r>
              <a:rPr lang="ru-RU" sz="1200" dirty="0" smtClean="0">
                <a:latin typeface="Cambria" pitchFamily="18" charset="0"/>
              </a:rPr>
              <a:t>, они делают бизнес лучше, чем наоборот. Да, магазинные бренды работают лучше, чем новостные бренды. «Мы хотим сделать электронную коммерцию большей частью бизнеса, а не дополнительной моделью», — говорит </a:t>
            </a:r>
            <a:r>
              <a:rPr lang="ru-RU" sz="1200" dirty="0" err="1" smtClean="0">
                <a:latin typeface="Cambria" pitchFamily="18" charset="0"/>
              </a:rPr>
              <a:t>Зак</a:t>
            </a:r>
            <a:r>
              <a:rPr lang="ru-RU" sz="1200" dirty="0" smtClean="0">
                <a:latin typeface="Cambria" pitchFamily="18" charset="0"/>
              </a:rPr>
              <a:t> </a:t>
            </a:r>
            <a:r>
              <a:rPr lang="ru-RU" sz="1200" dirty="0" err="1" smtClean="0">
                <a:latin typeface="Cambria" pitchFamily="18" charset="0"/>
              </a:rPr>
              <a:t>Салливан</a:t>
            </a:r>
            <a:r>
              <a:rPr lang="ru-RU" sz="1200" dirty="0" smtClean="0">
                <a:latin typeface="Cambria" pitchFamily="18" charset="0"/>
              </a:rPr>
              <a:t> из австралийского издательского дома </a:t>
            </a:r>
            <a:r>
              <a:rPr lang="ru-RU" sz="1200" dirty="0" err="1" smtClean="0">
                <a:latin typeface="Cambria" pitchFamily="18" charset="0"/>
              </a:rPr>
              <a:t>Future</a:t>
            </a:r>
            <a:r>
              <a:rPr lang="ru-RU" sz="1200" dirty="0" smtClean="0">
                <a:latin typeface="Cambria" pitchFamily="18" charset="0"/>
              </a:rPr>
              <a:t>. Например, их журнал T3 приносит 15% прибыли всего холдинга только за счет коммерции. Наконец, проект FT </a:t>
            </a:r>
            <a:r>
              <a:rPr lang="ru-RU" sz="1200" dirty="0" err="1" smtClean="0">
                <a:latin typeface="Cambria" pitchFamily="18" charset="0"/>
              </a:rPr>
              <a:t>Weekend</a:t>
            </a:r>
            <a:r>
              <a:rPr lang="ru-RU" sz="1200" dirty="0" smtClean="0">
                <a:latin typeface="Cambria" pitchFamily="18" charset="0"/>
              </a:rPr>
              <a:t> — это только магазин.</a:t>
            </a:r>
          </a:p>
          <a:p>
            <a:endParaRPr lang="ru-RU" sz="1200" dirty="0" smtClean="0">
              <a:latin typeface="Cambria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latin typeface="Cambria" pitchFamily="18" charset="0"/>
              </a:rPr>
              <a:t>Клара </a:t>
            </a:r>
            <a:r>
              <a:rPr lang="ru-RU" sz="1200" dirty="0" err="1" smtClean="0">
                <a:latin typeface="Cambria" pitchFamily="18" charset="0"/>
              </a:rPr>
              <a:t>Джефри</a:t>
            </a:r>
            <a:r>
              <a:rPr lang="ru-RU" sz="1200" dirty="0" smtClean="0">
                <a:latin typeface="Cambria" pitchFamily="18" charset="0"/>
              </a:rPr>
              <a:t> из </a:t>
            </a:r>
            <a:r>
              <a:rPr lang="ru-RU" sz="1200" dirty="0" err="1" smtClean="0">
                <a:latin typeface="Cambria" pitchFamily="18" charset="0"/>
              </a:rPr>
              <a:t>Mother</a:t>
            </a:r>
            <a:r>
              <a:rPr lang="ru-RU" sz="1200" dirty="0" smtClean="0">
                <a:latin typeface="Cambria" pitchFamily="18" charset="0"/>
              </a:rPr>
              <a:t> </a:t>
            </a:r>
            <a:r>
              <a:rPr lang="ru-RU" sz="1200" dirty="0" err="1" smtClean="0">
                <a:latin typeface="Cambria" pitchFamily="18" charset="0"/>
              </a:rPr>
              <a:t>Jones</a:t>
            </a:r>
            <a:r>
              <a:rPr lang="ru-RU" sz="1200" dirty="0" smtClean="0">
                <a:latin typeface="Cambria" pitchFamily="18" charset="0"/>
              </a:rPr>
              <a:t> о пожертвованиях читателей или компаний в адрес </a:t>
            </a:r>
            <a:r>
              <a:rPr lang="ru-RU" sz="1200" dirty="0" err="1" smtClean="0">
                <a:latin typeface="Cambria" pitchFamily="18" charset="0"/>
              </a:rPr>
              <a:t>медиа</a:t>
            </a:r>
            <a:r>
              <a:rPr lang="ru-RU" sz="1200" dirty="0" smtClean="0">
                <a:latin typeface="Cambria" pitchFamily="18" charset="0"/>
              </a:rPr>
              <a:t> говорит так: «Мы должны сделать для читателя ясным, что у них есть определенная доля». Это не просто подарок или </a:t>
            </a:r>
            <a:r>
              <a:rPr lang="ru-RU" sz="1200" dirty="0" err="1" smtClean="0">
                <a:latin typeface="Cambria" pitchFamily="18" charset="0"/>
              </a:rPr>
              <a:t>донейшен</a:t>
            </a:r>
            <a:r>
              <a:rPr lang="ru-RU" sz="1200" dirty="0" smtClean="0">
                <a:latin typeface="Cambria" pitchFamily="18" charset="0"/>
              </a:rPr>
              <a:t>, а вложение во что-то ценное. Например, поддержка независимой журналистики.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85DF-70AE-468C-BD32-2C39FF02490D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9F903-22FE-4646-8102-8A4669F4F146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B22F-2DD9-4EE0-882B-B35CAACA7F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9F903-22FE-4646-8102-8A4669F4F146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B22F-2DD9-4EE0-882B-B35CAACA7F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9F903-22FE-4646-8102-8A4669F4F146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B22F-2DD9-4EE0-882B-B35CAACA7F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9F903-22FE-4646-8102-8A4669F4F146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B22F-2DD9-4EE0-882B-B35CAACA7F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9F903-22FE-4646-8102-8A4669F4F146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B22F-2DD9-4EE0-882B-B35CAACA7F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9F903-22FE-4646-8102-8A4669F4F146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B22F-2DD9-4EE0-882B-B35CAACA7F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9F903-22FE-4646-8102-8A4669F4F146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B22F-2DD9-4EE0-882B-B35CAACA7F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9F903-22FE-4646-8102-8A4669F4F146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B22F-2DD9-4EE0-882B-B35CAACA7F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9F903-22FE-4646-8102-8A4669F4F146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B22F-2DD9-4EE0-882B-B35CAACA7F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9F903-22FE-4646-8102-8A4669F4F146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B22F-2DD9-4EE0-882B-B35CAACA7F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9F903-22FE-4646-8102-8A4669F4F146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B22F-2DD9-4EE0-882B-B35CAACA7F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59F903-22FE-4646-8102-8A4669F4F146}" type="datetimeFigureOut">
              <a:rPr lang="ru-RU" smtClean="0"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79B22F-2DD9-4EE0-882B-B35CAACA7F4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gipp.ru/" TargetMode="External"/><Relationship Id="rId4" Type="http://schemas.openxmlformats.org/officeDocument/2006/relationships/hyperlink" Target="mailto:director@gipp.ru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logo-web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339502"/>
            <a:ext cx="2581621" cy="100707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16276" y="1707654"/>
            <a:ext cx="8293296" cy="338554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1D4575"/>
                </a:solidFill>
                <a:latin typeface="Cambria" pitchFamily="18" charset="0"/>
              </a:rPr>
              <a:t>Традиционные СМИ: </a:t>
            </a:r>
          </a:p>
          <a:p>
            <a:pPr algn="ctr"/>
            <a:r>
              <a:rPr lang="ru-RU" sz="5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1D4575"/>
                </a:solidFill>
                <a:latin typeface="Cambria" pitchFamily="18" charset="0"/>
              </a:rPr>
              <a:t>новая стратегия развития</a:t>
            </a:r>
          </a:p>
          <a:p>
            <a:pPr algn="ctr"/>
            <a:endParaRPr lang="ru-RU" sz="5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1D4575"/>
              </a:solidFill>
              <a:latin typeface="Cambria" pitchFamily="18" charset="0"/>
            </a:endParaRPr>
          </a:p>
          <a:p>
            <a:pPr algn="ctr"/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1D4575"/>
              </a:solidFill>
              <a:latin typeface="Cambria" pitchFamily="18" charset="0"/>
            </a:endParaRP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1D4575"/>
                </a:solidFill>
                <a:latin typeface="Cambria" pitchFamily="18" charset="0"/>
              </a:rPr>
              <a:t>2018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1D4575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logo-web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52320" y="4286120"/>
            <a:ext cx="1512168" cy="589886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11560" y="0"/>
            <a:ext cx="7488832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400" b="0" i="0" u="none" strike="noStrike" kern="1200" cap="none" spc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1D4575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Тренды </a:t>
            </a:r>
            <a:r>
              <a:rPr kumimoji="0" lang="ru-RU" sz="3400" b="0" i="0" u="none" strike="noStrike" kern="1200" cap="none" spc="0" normalizeH="0" baseline="0" noProof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1D4575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медиаменеджмента</a:t>
            </a:r>
            <a:endParaRPr kumimoji="0" lang="ru-RU" sz="3400" b="0" i="0" u="none" strike="noStrike" kern="1200" cap="none" spc="0" normalizeH="0" baseline="0" noProof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1D4575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251520" y="915566"/>
            <a:ext cx="8568952" cy="2592288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/>
          <a:p>
            <a:pPr marL="342900" marR="0" lvl="0" indent="-342900" algn="ctr" fontAlgn="auto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0800" b="1" dirty="0">
                <a:solidFill>
                  <a:srgbClr val="002060"/>
                </a:solidFill>
                <a:latin typeface="Cambria" pitchFamily="18" charset="0"/>
              </a:rPr>
              <a:t>№3 Искать новые источники доходов… </a:t>
            </a:r>
          </a:p>
          <a:p>
            <a:pPr marL="342900" marR="0" lvl="0" indent="-342900" algn="ctr" fontAlgn="auto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0800" b="1" dirty="0">
                <a:solidFill>
                  <a:srgbClr val="002060"/>
                </a:solidFill>
                <a:latin typeface="Cambria" pitchFamily="18" charset="0"/>
              </a:rPr>
              <a:t>в читателях</a:t>
            </a:r>
            <a:r>
              <a:rPr lang="ru-RU" sz="10800" b="1" dirty="0" smtClean="0">
                <a:solidFill>
                  <a:srgbClr val="002060"/>
                </a:solidFill>
                <a:latin typeface="Cambria" pitchFamily="18" charset="0"/>
              </a:rPr>
              <a:t>:</a:t>
            </a:r>
            <a:endParaRPr lang="ru-RU" sz="10800" b="1" dirty="0">
              <a:solidFill>
                <a:srgbClr val="002060"/>
              </a:solidFill>
              <a:latin typeface="Cambria" pitchFamily="18" charset="0"/>
            </a:endParaRPr>
          </a:p>
          <a:p>
            <a:pPr marL="34290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  <a:p>
            <a:pPr>
              <a:spcAft>
                <a:spcPts val="600"/>
              </a:spcAft>
            </a:pPr>
            <a:r>
              <a:rPr lang="ru-RU" sz="9600" dirty="0">
                <a:latin typeface="Cambria" pitchFamily="18" charset="0"/>
              </a:rPr>
              <a:t>1. платный </a:t>
            </a:r>
            <a:r>
              <a:rPr lang="ru-RU" sz="9600" dirty="0" err="1">
                <a:latin typeface="Cambria" pitchFamily="18" charset="0"/>
              </a:rPr>
              <a:t>контент</a:t>
            </a:r>
            <a:r>
              <a:rPr lang="ru-RU" sz="9600" dirty="0">
                <a:latin typeface="Cambria" pitchFamily="18" charset="0"/>
              </a:rPr>
              <a:t> (подписки или </a:t>
            </a:r>
            <a:r>
              <a:rPr lang="ru-RU" sz="9600" dirty="0" smtClean="0">
                <a:latin typeface="Cambria" pitchFamily="18" charset="0"/>
              </a:rPr>
              <a:t>платежи за отдельные материалы);</a:t>
            </a:r>
            <a:endParaRPr lang="ru-RU" sz="9600" dirty="0">
              <a:latin typeface="Cambria" pitchFamily="18" charset="0"/>
            </a:endParaRPr>
          </a:p>
          <a:p>
            <a:pPr>
              <a:spcAft>
                <a:spcPts val="600"/>
              </a:spcAft>
            </a:pPr>
            <a:r>
              <a:rPr lang="ru-RU" sz="9600" dirty="0">
                <a:latin typeface="Cambria" pitchFamily="18" charset="0"/>
              </a:rPr>
              <a:t>2. членство и клубная </a:t>
            </a:r>
            <a:r>
              <a:rPr lang="ru-RU" sz="9600" dirty="0" smtClean="0">
                <a:latin typeface="Cambria" pitchFamily="18" charset="0"/>
              </a:rPr>
              <a:t>модель (скидки </a:t>
            </a:r>
            <a:r>
              <a:rPr lang="ru-RU" sz="9600" dirty="0">
                <a:latin typeface="Cambria" pitchFamily="18" charset="0"/>
              </a:rPr>
              <a:t>(тоже </a:t>
            </a:r>
            <a:r>
              <a:rPr lang="ru-RU" sz="9600" dirty="0" smtClean="0">
                <a:latin typeface="Cambria" pitchFamily="18" charset="0"/>
              </a:rPr>
              <a:t>ценность), мероприятия</a:t>
            </a:r>
            <a:r>
              <a:rPr lang="ru-RU" sz="9600" dirty="0">
                <a:latin typeface="Cambria" pitchFamily="18" charset="0"/>
              </a:rPr>
              <a:t>, членский клуб </a:t>
            </a:r>
            <a:r>
              <a:rPr lang="ru-RU" sz="9600" dirty="0" smtClean="0">
                <a:latin typeface="Cambria" pitchFamily="18" charset="0"/>
              </a:rPr>
              <a:t>и, наконец, </a:t>
            </a:r>
            <a:r>
              <a:rPr lang="ru-RU" sz="9600" dirty="0" err="1" smtClean="0">
                <a:latin typeface="Cambria" pitchFamily="18" charset="0"/>
              </a:rPr>
              <a:t>контент</a:t>
            </a:r>
            <a:r>
              <a:rPr lang="ru-RU" sz="9600" dirty="0" smtClean="0">
                <a:latin typeface="Cambria" pitchFamily="18" charset="0"/>
              </a:rPr>
              <a:t>);</a:t>
            </a:r>
            <a:endParaRPr lang="ru-RU" sz="9600" dirty="0">
              <a:latin typeface="Cambria" pitchFamily="18" charset="0"/>
            </a:endParaRPr>
          </a:p>
          <a:p>
            <a:pPr>
              <a:spcAft>
                <a:spcPts val="600"/>
              </a:spcAft>
            </a:pPr>
            <a:r>
              <a:rPr lang="ru-RU" sz="9600" dirty="0">
                <a:latin typeface="Cambria" pitchFamily="18" charset="0"/>
              </a:rPr>
              <a:t>3. издатель как </a:t>
            </a:r>
            <a:r>
              <a:rPr lang="ru-RU" sz="9600" dirty="0" smtClean="0">
                <a:latin typeface="Cambria" pitchFamily="18" charset="0"/>
              </a:rPr>
              <a:t>магазин – та самая </a:t>
            </a:r>
            <a:r>
              <a:rPr lang="ru-RU" sz="9600" dirty="0" err="1" smtClean="0">
                <a:latin typeface="Cambria" pitchFamily="18" charset="0"/>
              </a:rPr>
              <a:t>амазонофикация</a:t>
            </a:r>
            <a:r>
              <a:rPr lang="ru-RU" sz="9600" dirty="0" smtClean="0">
                <a:latin typeface="Cambria" pitchFamily="18" charset="0"/>
              </a:rPr>
              <a:t>;</a:t>
            </a:r>
          </a:p>
          <a:p>
            <a:pPr>
              <a:spcAft>
                <a:spcPts val="600"/>
              </a:spcAft>
            </a:pPr>
            <a:r>
              <a:rPr lang="ru-RU" sz="9600" dirty="0" smtClean="0">
                <a:latin typeface="Cambria" pitchFamily="18" charset="0"/>
              </a:rPr>
              <a:t>4</a:t>
            </a:r>
            <a:r>
              <a:rPr lang="ru-RU" sz="9600" dirty="0">
                <a:latin typeface="Cambria" pitchFamily="18" charset="0"/>
              </a:rPr>
              <a:t>. издатель как организатор мероприятий (</a:t>
            </a:r>
            <a:r>
              <a:rPr lang="ru-RU" sz="9600" dirty="0" err="1">
                <a:latin typeface="Cambria" pitchFamily="18" charset="0"/>
              </a:rPr>
              <a:t>конференционный</a:t>
            </a:r>
            <a:r>
              <a:rPr lang="ru-RU" sz="9600" dirty="0">
                <a:latin typeface="Cambria" pitchFamily="18" charset="0"/>
              </a:rPr>
              <a:t> бизнес</a:t>
            </a:r>
            <a:r>
              <a:rPr lang="ru-RU" sz="9600" dirty="0" smtClean="0">
                <a:latin typeface="Cambria" pitchFamily="18" charset="0"/>
              </a:rPr>
              <a:t>);</a:t>
            </a:r>
            <a:endParaRPr lang="ru-RU" sz="9600" dirty="0">
              <a:latin typeface="Cambria" pitchFamily="18" charset="0"/>
            </a:endParaRPr>
          </a:p>
          <a:p>
            <a:pPr>
              <a:spcAft>
                <a:spcPts val="600"/>
              </a:spcAft>
            </a:pPr>
            <a:r>
              <a:rPr lang="ru-RU" sz="9600" dirty="0">
                <a:latin typeface="Cambria" pitchFamily="18" charset="0"/>
              </a:rPr>
              <a:t>5. издатель как </a:t>
            </a:r>
            <a:r>
              <a:rPr lang="ru-RU" sz="9600" dirty="0" smtClean="0">
                <a:latin typeface="Cambria" pitchFamily="18" charset="0"/>
              </a:rPr>
              <a:t>площадка для </a:t>
            </a:r>
            <a:r>
              <a:rPr lang="ru-RU" sz="9600" dirty="0" err="1" smtClean="0">
                <a:latin typeface="Cambria" pitchFamily="18" charset="0"/>
              </a:rPr>
              <a:t>краудфандинга</a:t>
            </a:r>
            <a:r>
              <a:rPr lang="ru-RU" sz="9600" dirty="0" smtClean="0">
                <a:latin typeface="Cambria" pitchFamily="18" charset="0"/>
              </a:rPr>
              <a:t>.</a:t>
            </a:r>
            <a:endParaRPr lang="ru-RU" sz="9600" dirty="0">
              <a:latin typeface="Cambria" pitchFamily="18" charset="0"/>
            </a:endParaRPr>
          </a:p>
          <a:p>
            <a:pPr marL="34290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00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  <a:p>
            <a:pPr marL="34290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00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8520" y="843558"/>
            <a:ext cx="9144000" cy="3607049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10800" b="1" dirty="0" smtClean="0">
                <a:solidFill>
                  <a:srgbClr val="002060"/>
                </a:solidFill>
                <a:latin typeface="Cambria" pitchFamily="18" charset="0"/>
              </a:rPr>
              <a:t>№4 </a:t>
            </a:r>
            <a:r>
              <a:rPr lang="ru-RU" sz="10800" b="1" dirty="0">
                <a:solidFill>
                  <a:srgbClr val="002060"/>
                </a:solidFill>
                <a:latin typeface="Cambria" pitchFamily="18" charset="0"/>
              </a:rPr>
              <a:t>Искать новые источники доходов… </a:t>
            </a:r>
          </a:p>
          <a:p>
            <a:pPr algn="ctr">
              <a:buNone/>
            </a:pPr>
            <a:r>
              <a:rPr lang="ru-RU" sz="10800" b="1" dirty="0">
                <a:solidFill>
                  <a:srgbClr val="002060"/>
                </a:solidFill>
                <a:latin typeface="Cambria" pitchFamily="18" charset="0"/>
              </a:rPr>
              <a:t>в бизнесе</a:t>
            </a:r>
          </a:p>
          <a:p>
            <a:endParaRPr lang="ru-RU" b="1" dirty="0"/>
          </a:p>
          <a:p>
            <a:pPr>
              <a:buNone/>
            </a:pPr>
            <a:r>
              <a:rPr lang="ru-RU" sz="9600" dirty="0" smtClean="0">
                <a:latin typeface="Cambria" pitchFamily="18" charset="0"/>
              </a:rPr>
              <a:t>1.</a:t>
            </a:r>
            <a:r>
              <a:rPr lang="ru-RU" sz="9600" dirty="0">
                <a:latin typeface="Cambria" pitchFamily="18" charset="0"/>
              </a:rPr>
              <a:t> </a:t>
            </a:r>
            <a:r>
              <a:rPr lang="ru-RU" sz="9600" dirty="0" smtClean="0">
                <a:latin typeface="Cambria" pitchFamily="18" charset="0"/>
              </a:rPr>
              <a:t>рекламная </a:t>
            </a:r>
            <a:r>
              <a:rPr lang="ru-RU" sz="9600" dirty="0">
                <a:latin typeface="Cambria" pitchFamily="18" charset="0"/>
              </a:rPr>
              <a:t>модель (</a:t>
            </a:r>
            <a:r>
              <a:rPr lang="ru-RU" sz="9600" dirty="0" err="1">
                <a:latin typeface="Cambria" pitchFamily="18" charset="0"/>
              </a:rPr>
              <a:t>нативная</a:t>
            </a:r>
            <a:r>
              <a:rPr lang="ru-RU" sz="9600" dirty="0">
                <a:latin typeface="Cambria" pitchFamily="18" charset="0"/>
              </a:rPr>
              <a:t> реклама, </a:t>
            </a:r>
            <a:r>
              <a:rPr lang="ru-RU" sz="9600" dirty="0" err="1">
                <a:latin typeface="Cambria" pitchFamily="18" charset="0"/>
              </a:rPr>
              <a:t>программатик</a:t>
            </a:r>
            <a:r>
              <a:rPr lang="ru-RU" sz="9600" dirty="0" smtClean="0">
                <a:latin typeface="Cambria" pitchFamily="18" charset="0"/>
              </a:rPr>
              <a:t>);</a:t>
            </a:r>
            <a:endParaRPr lang="ru-RU" sz="9600" dirty="0">
              <a:latin typeface="Cambria" pitchFamily="18" charset="0"/>
            </a:endParaRPr>
          </a:p>
          <a:p>
            <a:pPr>
              <a:buNone/>
            </a:pPr>
            <a:r>
              <a:rPr lang="ru-RU" sz="9600" dirty="0" smtClean="0">
                <a:latin typeface="Cambria" pitchFamily="18" charset="0"/>
              </a:rPr>
              <a:t>2.</a:t>
            </a:r>
            <a:r>
              <a:rPr lang="ru-RU" sz="9600" dirty="0">
                <a:latin typeface="Cambria" pitchFamily="18" charset="0"/>
              </a:rPr>
              <a:t> издатель как агентство </a:t>
            </a:r>
            <a:r>
              <a:rPr lang="ru-RU" sz="9600" dirty="0" smtClean="0">
                <a:latin typeface="Cambria" pitchFamily="18" charset="0"/>
              </a:rPr>
              <a:t>(</a:t>
            </a:r>
            <a:r>
              <a:rPr lang="ru-RU" sz="9600" dirty="0" err="1" smtClean="0">
                <a:latin typeface="Cambria" pitchFamily="18" charset="0"/>
              </a:rPr>
              <a:t>брендированный</a:t>
            </a:r>
            <a:r>
              <a:rPr lang="ru-RU" sz="9600" dirty="0" smtClean="0">
                <a:latin typeface="Cambria" pitchFamily="18" charset="0"/>
              </a:rPr>
              <a:t> </a:t>
            </a:r>
            <a:r>
              <a:rPr lang="ru-RU" sz="9600" dirty="0" err="1" smtClean="0">
                <a:latin typeface="Cambria" pitchFamily="18" charset="0"/>
              </a:rPr>
              <a:t>контент</a:t>
            </a:r>
            <a:r>
              <a:rPr lang="ru-RU" sz="9600" dirty="0" smtClean="0">
                <a:latin typeface="Cambria" pitchFamily="18" charset="0"/>
              </a:rPr>
              <a:t>, продажи);</a:t>
            </a:r>
            <a:endParaRPr lang="ru-RU" sz="9600" dirty="0">
              <a:latin typeface="Cambria" pitchFamily="18" charset="0"/>
            </a:endParaRPr>
          </a:p>
          <a:p>
            <a:pPr>
              <a:buNone/>
            </a:pPr>
            <a:r>
              <a:rPr lang="ru-RU" sz="9600" dirty="0" smtClean="0">
                <a:latin typeface="Cambria" pitchFamily="18" charset="0"/>
              </a:rPr>
              <a:t>3.</a:t>
            </a:r>
            <a:r>
              <a:rPr lang="ru-RU" sz="9600" dirty="0">
                <a:latin typeface="Cambria" pitchFamily="18" charset="0"/>
              </a:rPr>
              <a:t> издатель как брокер </a:t>
            </a:r>
            <a:r>
              <a:rPr lang="ru-RU" sz="9600" dirty="0" smtClean="0">
                <a:latin typeface="Cambria" pitchFamily="18" charset="0"/>
              </a:rPr>
              <a:t>данных;</a:t>
            </a:r>
            <a:endParaRPr lang="ru-RU" sz="9600" dirty="0">
              <a:latin typeface="Cambria" pitchFamily="18" charset="0"/>
            </a:endParaRPr>
          </a:p>
          <a:p>
            <a:pPr>
              <a:buNone/>
            </a:pPr>
            <a:r>
              <a:rPr lang="ru-RU" sz="9600" dirty="0" smtClean="0">
                <a:latin typeface="Cambria" pitchFamily="18" charset="0"/>
              </a:rPr>
              <a:t>4.</a:t>
            </a:r>
            <a:r>
              <a:rPr lang="ru-RU" sz="9600" dirty="0">
                <a:latin typeface="Cambria" pitchFamily="18" charset="0"/>
              </a:rPr>
              <a:t> издатель как </a:t>
            </a:r>
            <a:r>
              <a:rPr lang="ru-RU" sz="9600" dirty="0" smtClean="0">
                <a:latin typeface="Cambria" pitchFamily="18" charset="0"/>
              </a:rPr>
              <a:t>лицензиар;</a:t>
            </a:r>
            <a:endParaRPr lang="ru-RU" sz="9600" dirty="0">
              <a:latin typeface="Cambria" pitchFamily="18" charset="0"/>
            </a:endParaRPr>
          </a:p>
          <a:p>
            <a:pPr>
              <a:buNone/>
            </a:pPr>
            <a:r>
              <a:rPr lang="ru-RU" sz="9600" dirty="0" smtClean="0">
                <a:latin typeface="Cambria" pitchFamily="18" charset="0"/>
              </a:rPr>
              <a:t>5.</a:t>
            </a:r>
            <a:r>
              <a:rPr lang="ru-RU" sz="9600" dirty="0">
                <a:latin typeface="Cambria" pitchFamily="18" charset="0"/>
              </a:rPr>
              <a:t> издатель как IT-провайдер (продажа программного обеспечения</a:t>
            </a:r>
            <a:r>
              <a:rPr lang="ru-RU" sz="9600" dirty="0" smtClean="0">
                <a:latin typeface="Cambria" pitchFamily="18" charset="0"/>
              </a:rPr>
              <a:t>);</a:t>
            </a:r>
            <a:endParaRPr lang="ru-RU" sz="9600" dirty="0">
              <a:latin typeface="Cambria" pitchFamily="18" charset="0"/>
            </a:endParaRPr>
          </a:p>
          <a:p>
            <a:pPr>
              <a:buNone/>
            </a:pPr>
            <a:r>
              <a:rPr lang="ru-RU" sz="9600" dirty="0" smtClean="0">
                <a:latin typeface="Cambria" pitchFamily="18" charset="0"/>
              </a:rPr>
              <a:t>6.</a:t>
            </a:r>
            <a:r>
              <a:rPr lang="ru-RU" sz="9600" dirty="0">
                <a:latin typeface="Cambria" pitchFamily="18" charset="0"/>
              </a:rPr>
              <a:t> издатель как инвестор (организация фондов</a:t>
            </a:r>
            <a:r>
              <a:rPr lang="ru-RU" sz="9600" dirty="0" smtClean="0">
                <a:latin typeface="Cambria" pitchFamily="18" charset="0"/>
              </a:rPr>
              <a:t>).</a:t>
            </a:r>
            <a:endParaRPr lang="ru-RU" sz="9600" dirty="0">
              <a:latin typeface="Cambria" pitchFamily="18" charset="0"/>
            </a:endParaRPr>
          </a:p>
          <a:p>
            <a:pPr>
              <a:buNone/>
            </a:pPr>
            <a:endParaRPr lang="ru-RU" sz="7400" dirty="0">
              <a:latin typeface="Cambria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1560" y="0"/>
            <a:ext cx="7488832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400" b="0" i="0" u="none" strike="noStrike" kern="1200" cap="none" spc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1D4575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Тренды </a:t>
            </a:r>
            <a:r>
              <a:rPr kumimoji="0" lang="ru-RU" sz="3400" b="0" i="0" u="none" strike="noStrike" kern="1200" cap="none" spc="0" normalizeH="0" baseline="0" noProof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1D4575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медиаменеджмента</a:t>
            </a:r>
            <a:endParaRPr kumimoji="0" lang="ru-RU" sz="3400" b="0" i="0" u="none" strike="noStrike" kern="1200" cap="none" spc="0" normalizeH="0" baseline="0" noProof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1D4575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pic>
        <p:nvPicPr>
          <p:cNvPr id="5" name="Рисунок 4" descr="logo-web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52320" y="4286120"/>
            <a:ext cx="1512168" cy="58988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7488832" cy="857250"/>
          </a:xfrm>
        </p:spPr>
        <p:txBody>
          <a:bodyPr>
            <a:normAutofit/>
          </a:bodyPr>
          <a:lstStyle/>
          <a:p>
            <a:pPr algn="l"/>
            <a:r>
              <a:rPr lang="ru-RU" sz="34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1D4575"/>
                </a:solidFill>
                <a:latin typeface="Cambria" pitchFamily="18" charset="0"/>
                <a:ea typeface="+mn-ea"/>
                <a:cs typeface="+mn-cs"/>
              </a:rPr>
              <a:t>Тренды </a:t>
            </a:r>
            <a:r>
              <a:rPr lang="ru-RU" sz="3400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1D4575"/>
                </a:solidFill>
                <a:latin typeface="Cambria" pitchFamily="18" charset="0"/>
                <a:ea typeface="+mn-ea"/>
                <a:cs typeface="+mn-cs"/>
              </a:rPr>
              <a:t>медиаменеджмента</a:t>
            </a:r>
            <a:endParaRPr lang="ru-RU" sz="34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1D4575"/>
              </a:solidFill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35496" y="1049486"/>
            <a:ext cx="8712968" cy="3394472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2900" b="1" dirty="0" smtClean="0">
                <a:solidFill>
                  <a:srgbClr val="002060"/>
                </a:solidFill>
                <a:latin typeface="Cambria" pitchFamily="18" charset="0"/>
              </a:rPr>
              <a:t>№5 Лояльность – это время, </a:t>
            </a:r>
          </a:p>
          <a:p>
            <a:pPr algn="ctr">
              <a:buNone/>
            </a:pPr>
            <a:r>
              <a:rPr lang="ru-RU" sz="2900" b="1" dirty="0" smtClean="0">
                <a:solidFill>
                  <a:srgbClr val="002060"/>
                </a:solidFill>
                <a:latin typeface="Cambria" pitchFamily="18" charset="0"/>
              </a:rPr>
              <a:t>проведенное с вашим </a:t>
            </a:r>
            <a:r>
              <a:rPr lang="ru-RU" sz="2900" b="1" dirty="0" err="1" smtClean="0">
                <a:solidFill>
                  <a:srgbClr val="002060"/>
                </a:solidFill>
                <a:latin typeface="Cambria" pitchFamily="18" charset="0"/>
              </a:rPr>
              <a:t>контентом</a:t>
            </a:r>
            <a:endParaRPr lang="ru-RU" sz="2900" b="1" dirty="0" smtClean="0">
              <a:solidFill>
                <a:srgbClr val="002060"/>
              </a:solidFill>
              <a:latin typeface="Cambria" pitchFamily="18" charset="0"/>
            </a:endParaRPr>
          </a:p>
          <a:p>
            <a:pPr indent="0" algn="just">
              <a:spcBef>
                <a:spcPts val="0"/>
              </a:spcBef>
              <a:buNone/>
            </a:pPr>
            <a:endParaRPr lang="en-US" sz="2800" dirty="0">
              <a:latin typeface="Cambria" pitchFamily="18" charset="0"/>
            </a:endParaRPr>
          </a:p>
          <a:p>
            <a:pPr indent="0" algn="ctr">
              <a:spcBef>
                <a:spcPts val="0"/>
              </a:spcBef>
              <a:buNone/>
            </a:pPr>
            <a:r>
              <a:rPr lang="ru-RU" sz="2800" dirty="0" smtClean="0">
                <a:latin typeface="Cambria" pitchFamily="18" charset="0"/>
              </a:rPr>
              <a:t>Время </a:t>
            </a:r>
            <a:r>
              <a:rPr lang="ru-RU" sz="2800" dirty="0">
                <a:latin typeface="Cambria" pitchFamily="18" charset="0"/>
              </a:rPr>
              <a:t>кликов и простого </a:t>
            </a:r>
            <a:r>
              <a:rPr lang="ru-RU" sz="2800" dirty="0" smtClean="0">
                <a:latin typeface="Cambria" pitchFamily="18" charset="0"/>
              </a:rPr>
              <a:t>охвата/трафика прошло, </a:t>
            </a:r>
            <a:r>
              <a:rPr lang="ru-RU" sz="2800" dirty="0">
                <a:latin typeface="Cambria" pitchFamily="18" charset="0"/>
              </a:rPr>
              <a:t>настало время часов, проведенных с </a:t>
            </a:r>
            <a:r>
              <a:rPr lang="ru-RU" sz="2800" dirty="0" err="1" smtClean="0">
                <a:latin typeface="Cambria" pitchFamily="18" charset="0"/>
              </a:rPr>
              <a:t>контентом</a:t>
            </a:r>
            <a:r>
              <a:rPr lang="ru-RU" sz="3000" dirty="0" smtClean="0">
                <a:latin typeface="Cambria" pitchFamily="18" charset="0"/>
              </a:rPr>
              <a:t>.</a:t>
            </a:r>
          </a:p>
          <a:p>
            <a:pPr indent="0" algn="ctr">
              <a:spcBef>
                <a:spcPts val="0"/>
              </a:spcBef>
              <a:buNone/>
            </a:pPr>
            <a:endParaRPr lang="en-US" sz="2400" b="1" dirty="0" smtClean="0">
              <a:solidFill>
                <a:srgbClr val="002060"/>
              </a:solidFill>
              <a:latin typeface="Cambria" pitchFamily="18" charset="0"/>
            </a:endParaRPr>
          </a:p>
          <a:p>
            <a:pPr indent="0" algn="ctr">
              <a:spcBef>
                <a:spcPts val="0"/>
              </a:spcBef>
              <a:buNone/>
            </a:pPr>
            <a:r>
              <a:rPr lang="ru-RU" sz="3000" b="1" dirty="0" smtClean="0">
                <a:solidFill>
                  <a:srgbClr val="002060"/>
                </a:solidFill>
                <a:latin typeface="Cambria" pitchFamily="18" charset="0"/>
              </a:rPr>
              <a:t>Работайте с </a:t>
            </a:r>
            <a:r>
              <a:rPr lang="ru-RU" sz="3000" b="1" dirty="0" err="1" smtClean="0">
                <a:solidFill>
                  <a:srgbClr val="002060"/>
                </a:solidFill>
                <a:latin typeface="Cambria" pitchFamily="18" charset="0"/>
              </a:rPr>
              <a:t>контентом</a:t>
            </a:r>
            <a:r>
              <a:rPr lang="ru-RU" sz="3000" b="1" dirty="0" smtClean="0">
                <a:solidFill>
                  <a:srgbClr val="002060"/>
                </a:solidFill>
                <a:latin typeface="Cambria" pitchFamily="18" charset="0"/>
              </a:rPr>
              <a:t>, читателем и  технологиями. Ремаркетинг/</a:t>
            </a:r>
            <a:r>
              <a:rPr lang="ru-RU" sz="3000" b="1" dirty="0" err="1" smtClean="0">
                <a:solidFill>
                  <a:srgbClr val="002060"/>
                </a:solidFill>
                <a:latin typeface="Cambria" pitchFamily="18" charset="0"/>
              </a:rPr>
              <a:t>ретаргетинг</a:t>
            </a:r>
            <a:r>
              <a:rPr lang="ru-RU" sz="3000" b="1" dirty="0" smtClean="0">
                <a:solidFill>
                  <a:srgbClr val="002060"/>
                </a:solidFill>
                <a:latin typeface="Cambria" pitchFamily="18" charset="0"/>
              </a:rPr>
              <a:t> – </a:t>
            </a:r>
          </a:p>
          <a:p>
            <a:pPr indent="0" algn="ctr">
              <a:spcBef>
                <a:spcPts val="0"/>
              </a:spcBef>
              <a:buNone/>
            </a:pPr>
            <a:r>
              <a:rPr lang="ru-RU" sz="3000" b="1" dirty="0" smtClean="0">
                <a:solidFill>
                  <a:srgbClr val="002060"/>
                </a:solidFill>
                <a:latin typeface="Cambria" pitchFamily="18" charset="0"/>
              </a:rPr>
              <a:t>не только для интернет магазинов.</a:t>
            </a:r>
            <a:endParaRPr lang="ru-RU" sz="3000" b="1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6" name="Рисунок 5" descr="logo-web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28" y="4358128"/>
            <a:ext cx="1512168" cy="58988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0538"/>
            <a:ext cx="8229600" cy="857250"/>
          </a:xfrm>
        </p:spPr>
        <p:txBody>
          <a:bodyPr>
            <a:normAutofit/>
          </a:bodyPr>
          <a:lstStyle/>
          <a:p>
            <a:r>
              <a:rPr lang="ru-RU" sz="3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  <a:latin typeface="Cambria" pitchFamily="18" charset="0"/>
                <a:ea typeface="+mn-ea"/>
                <a:cs typeface="+mn-cs"/>
              </a:rPr>
              <a:t>Сноска*. </a:t>
            </a:r>
            <a:r>
              <a:rPr lang="ru-RU" sz="34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1D4575"/>
                </a:solidFill>
                <a:latin typeface="Cambria" pitchFamily="18" charset="0"/>
                <a:ea typeface="+mn-ea"/>
                <a:cs typeface="+mn-cs"/>
              </a:rPr>
              <a:t>Рекомендательный сервис РАИ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8864" y="987574"/>
            <a:ext cx="8229600" cy="3394472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000" dirty="0">
                <a:latin typeface="Cambria" pitchFamily="18" charset="0"/>
              </a:rPr>
              <a:t>персонализирует блоки </a:t>
            </a:r>
            <a:r>
              <a:rPr lang="ru-RU" sz="2000" dirty="0" smtClean="0">
                <a:latin typeface="Cambria" pitchFamily="18" charset="0"/>
              </a:rPr>
              <a:t>«читайте также», «рекомендуем» </a:t>
            </a:r>
            <a:r>
              <a:rPr lang="ru-RU" sz="2000" dirty="0">
                <a:latin typeface="Cambria" pitchFamily="18" charset="0"/>
              </a:rPr>
              <a:t>и др., из вашего </a:t>
            </a:r>
            <a:r>
              <a:rPr lang="ru-RU" sz="2000" dirty="0" err="1">
                <a:latin typeface="Cambria" pitchFamily="18" charset="0"/>
              </a:rPr>
              <a:t>контента</a:t>
            </a:r>
            <a:r>
              <a:rPr lang="ru-RU" sz="2000" dirty="0">
                <a:latin typeface="Cambria" pitchFamily="18" charset="0"/>
              </a:rPr>
              <a:t> с учетом интересов и поведения </a:t>
            </a:r>
            <a:r>
              <a:rPr lang="ru-RU" sz="2000" dirty="0" smtClean="0">
                <a:latin typeface="Cambria" pitchFamily="18" charset="0"/>
              </a:rPr>
              <a:t>читателя</a:t>
            </a:r>
            <a:r>
              <a:rPr lang="ru-RU" sz="2000" dirty="0">
                <a:latin typeface="Cambria" pitchFamily="18" charset="0"/>
              </a:rPr>
              <a:t>.</a:t>
            </a:r>
            <a:endParaRPr lang="ru-RU" sz="2000" dirty="0">
              <a:latin typeface="Cambria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000" dirty="0">
                <a:latin typeface="Cambria" pitchFamily="18" charset="0"/>
              </a:rPr>
              <a:t>видя интересные предложенные материалы, читатель чаще </a:t>
            </a:r>
            <a:r>
              <a:rPr lang="ru-RU" sz="2000" dirty="0" err="1">
                <a:latin typeface="Cambria" pitchFamily="18" charset="0"/>
              </a:rPr>
              <a:t>кликает</a:t>
            </a:r>
            <a:r>
              <a:rPr lang="ru-RU" sz="2000" dirty="0">
                <a:latin typeface="Cambria" pitchFamily="18" charset="0"/>
              </a:rPr>
              <a:t> по ним. </a:t>
            </a:r>
            <a:r>
              <a:rPr lang="ru-RU" sz="2000" dirty="0">
                <a:latin typeface="Cambria" pitchFamily="18" charset="0"/>
              </a:rPr>
              <a:t>CTR (то есть эффективность) </a:t>
            </a:r>
            <a:r>
              <a:rPr lang="ru-RU" sz="2000" dirty="0" smtClean="0">
                <a:latin typeface="Cambria" pitchFamily="18" charset="0"/>
              </a:rPr>
              <a:t>таких блоков </a:t>
            </a:r>
            <a:r>
              <a:rPr lang="ru-RU" sz="2000" dirty="0">
                <a:latin typeface="Cambria" pitchFamily="18" charset="0"/>
              </a:rPr>
              <a:t>растет (на 30%). Также растет глубина просмотров, время проведенное </a:t>
            </a:r>
            <a:r>
              <a:rPr lang="ru-RU" sz="2000" dirty="0" smtClean="0">
                <a:latin typeface="Cambria" pitchFamily="18" charset="0"/>
              </a:rPr>
              <a:t>на </a:t>
            </a:r>
            <a:r>
              <a:rPr lang="ru-RU" sz="2000" dirty="0">
                <a:latin typeface="Cambria" pitchFamily="18" charset="0"/>
              </a:rPr>
              <a:t>сайте. </a:t>
            </a:r>
            <a:endParaRPr lang="ru-RU" sz="2000" dirty="0">
              <a:latin typeface="Cambria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000" dirty="0">
                <a:latin typeface="Cambria" pitchFamily="18" charset="0"/>
              </a:rPr>
              <a:t>блоки гибко настраиваются под задачи издания: срок свежести рекомендуемых материалов, </a:t>
            </a:r>
            <a:r>
              <a:rPr lang="ru-RU" sz="2000" dirty="0" smtClean="0">
                <a:latin typeface="Cambria" pitchFamily="18" charset="0"/>
              </a:rPr>
              <a:t>дизайн </a:t>
            </a:r>
            <a:r>
              <a:rPr lang="ru-RU" sz="2000" dirty="0" err="1">
                <a:latin typeface="Cambria" pitchFamily="18" charset="0"/>
              </a:rPr>
              <a:t>виджетов</a:t>
            </a:r>
            <a:r>
              <a:rPr lang="ru-RU" sz="2000" dirty="0">
                <a:latin typeface="Cambria" pitchFamily="18" charset="0"/>
              </a:rPr>
              <a:t>, </a:t>
            </a:r>
            <a:r>
              <a:rPr lang="ru-RU" sz="2000" dirty="0" err="1">
                <a:latin typeface="Cambria" pitchFamily="18" charset="0"/>
              </a:rPr>
              <a:t>виджет</a:t>
            </a:r>
            <a:r>
              <a:rPr lang="ru-RU" sz="2000" dirty="0">
                <a:latin typeface="Cambria" pitchFamily="18" charset="0"/>
              </a:rPr>
              <a:t> внутри материала по </a:t>
            </a:r>
            <a:r>
              <a:rPr lang="ru-RU" sz="2000" dirty="0" err="1">
                <a:latin typeface="Cambria" pitchFamily="18" charset="0"/>
              </a:rPr>
              <a:t>доскролу</a:t>
            </a:r>
            <a:r>
              <a:rPr lang="ru-RU" sz="2000" dirty="0">
                <a:latin typeface="Cambria" pitchFamily="18" charset="0"/>
              </a:rPr>
              <a:t>, закрепление редакторских </a:t>
            </a:r>
            <a:r>
              <a:rPr lang="ru-RU" sz="2000" dirty="0" smtClean="0">
                <a:latin typeface="Cambria" pitchFamily="18" charset="0"/>
              </a:rPr>
              <a:t>материалов, </a:t>
            </a:r>
            <a:r>
              <a:rPr lang="ru-RU" sz="2000" dirty="0">
                <a:latin typeface="Cambria" pitchFamily="18" charset="0"/>
              </a:rPr>
              <a:t>фильтрация разделов, </a:t>
            </a:r>
            <a:r>
              <a:rPr lang="ru-RU" sz="2000" dirty="0" smtClean="0">
                <a:latin typeface="Cambria" pitchFamily="18" charset="0"/>
              </a:rPr>
              <a:t>динамический </a:t>
            </a:r>
            <a:r>
              <a:rPr lang="ru-RU" sz="2000" dirty="0" err="1">
                <a:latin typeface="Cambria" pitchFamily="18" charset="0"/>
              </a:rPr>
              <a:t>видео-виджет</a:t>
            </a:r>
            <a:r>
              <a:rPr lang="ru-RU" sz="2000" dirty="0">
                <a:latin typeface="Cambria" pitchFamily="18" charset="0"/>
              </a:rPr>
              <a:t> - уникальный формат, с </a:t>
            </a:r>
            <a:r>
              <a:rPr lang="ru-RU" sz="2000" dirty="0" err="1">
                <a:latin typeface="Cambria" pitchFamily="18" charset="0"/>
              </a:rPr>
              <a:t>кликабельными</a:t>
            </a:r>
            <a:r>
              <a:rPr lang="ru-RU" sz="2000" dirty="0">
                <a:latin typeface="Cambria" pitchFamily="18" charset="0"/>
              </a:rPr>
              <a:t> заголовками прямо на </a:t>
            </a:r>
            <a:r>
              <a:rPr lang="ru-RU" sz="2000" dirty="0" smtClean="0">
                <a:latin typeface="Cambria" pitchFamily="18" charset="0"/>
              </a:rPr>
              <a:t>сайте и другое.</a:t>
            </a:r>
            <a:endParaRPr lang="ru-RU" sz="2000" dirty="0"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084168" y="4371950"/>
            <a:ext cx="2952328" cy="648072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-20538"/>
            <a:ext cx="8229600" cy="857250"/>
          </a:xfrm>
        </p:spPr>
        <p:txBody>
          <a:bodyPr>
            <a:normAutofit/>
          </a:bodyPr>
          <a:lstStyle/>
          <a:p>
            <a:r>
              <a:rPr lang="ru-RU" sz="3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  <a:latin typeface="Cambria" pitchFamily="18" charset="0"/>
                <a:ea typeface="+mn-ea"/>
                <a:cs typeface="+mn-cs"/>
              </a:rPr>
              <a:t>Сноска*. </a:t>
            </a:r>
            <a:r>
              <a:rPr lang="ru-RU" sz="34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1D4575"/>
                </a:solidFill>
                <a:latin typeface="Cambria" pitchFamily="18" charset="0"/>
                <a:ea typeface="+mn-ea"/>
                <a:cs typeface="+mn-cs"/>
              </a:rPr>
              <a:t>Рекомендательный сервис РАИ</a:t>
            </a:r>
          </a:p>
        </p:txBody>
      </p:sp>
      <p:pic>
        <p:nvPicPr>
          <p:cNvPr id="6" name="Picture 4" descr="D:\work\ПЛМЯ\01_____РУКОВОДСТВО\Оксана\РАИ\psd\1я\пп\1\лого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359584"/>
            <a:ext cx="2952328" cy="5884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43608" y="699542"/>
            <a:ext cx="6624736" cy="36004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 l="26526" t="23979" r="5617" b="6895"/>
          <a:stretch>
            <a:fillRect/>
          </a:stretch>
        </p:blipFill>
        <p:spPr bwMode="auto">
          <a:xfrm>
            <a:off x="127790" y="1"/>
            <a:ext cx="8980714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339752" y="2355726"/>
            <a:ext cx="68042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ЯСИА и еще несколько десяткой региональных СМИ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80112" y="1491630"/>
            <a:ext cx="32285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МК,  КП, «Советский спорт»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148064" y="269235"/>
            <a:ext cx="24482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  <a:latin typeface="Cambria" pitchFamily="18" charset="0"/>
                <a:ea typeface="+mn-ea"/>
                <a:cs typeface="+mn-cs"/>
              </a:rPr>
              <a:t>Сноска*</a:t>
            </a: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  <a:latin typeface="Cambria" pitchFamily="18" charset="0"/>
                <a:ea typeface="+mn-ea"/>
                <a:cs typeface="+mn-cs"/>
              </a:rPr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7488832" cy="857250"/>
          </a:xfrm>
        </p:spPr>
        <p:txBody>
          <a:bodyPr>
            <a:normAutofit/>
          </a:bodyPr>
          <a:lstStyle/>
          <a:p>
            <a:pPr algn="l"/>
            <a:r>
              <a:rPr lang="ru-RU" sz="34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1D4575"/>
                </a:solidFill>
                <a:latin typeface="Cambria" pitchFamily="18" charset="0"/>
                <a:ea typeface="+mn-ea"/>
                <a:cs typeface="+mn-cs"/>
              </a:rPr>
              <a:t>Тренды </a:t>
            </a:r>
            <a:r>
              <a:rPr lang="ru-RU" sz="3400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1D4575"/>
                </a:solidFill>
                <a:latin typeface="Cambria" pitchFamily="18" charset="0"/>
                <a:ea typeface="+mn-ea"/>
                <a:cs typeface="+mn-cs"/>
              </a:rPr>
              <a:t>медиаменеджмента</a:t>
            </a:r>
            <a:endParaRPr lang="ru-RU" sz="34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1D4575"/>
              </a:solidFill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323528" y="843558"/>
            <a:ext cx="8424936" cy="339447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9600" b="1" dirty="0" smtClean="0">
                <a:solidFill>
                  <a:srgbClr val="002060"/>
                </a:solidFill>
                <a:latin typeface="Cambria" pitchFamily="18" charset="0"/>
              </a:rPr>
              <a:t>№6 Заводите бота. Это не враг, это ваш помощник</a:t>
            </a:r>
          </a:p>
          <a:p>
            <a:pPr>
              <a:buFont typeface="Wingdings" pitchFamily="2" charset="2"/>
              <a:buChar char="q"/>
            </a:pPr>
            <a:endParaRPr lang="ru-RU" sz="7200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7200" dirty="0" smtClean="0">
                <a:latin typeface="Cambria" pitchFamily="18" charset="0"/>
              </a:rPr>
              <a:t>За вас ответят читателям и организуют подписку;</a:t>
            </a:r>
          </a:p>
          <a:p>
            <a:pPr>
              <a:buFont typeface="Wingdings" pitchFamily="2" charset="2"/>
              <a:buChar char="q"/>
            </a:pPr>
            <a:r>
              <a:rPr lang="ru-RU" sz="7200" dirty="0" smtClean="0">
                <a:latin typeface="Cambria" pitchFamily="18" charset="0"/>
              </a:rPr>
              <a:t>Сообщат новости первыми и напомнят их прочитать;</a:t>
            </a:r>
          </a:p>
          <a:p>
            <a:pPr>
              <a:buFont typeface="Wingdings" pitchFamily="2" charset="2"/>
              <a:buChar char="q"/>
            </a:pPr>
            <a:r>
              <a:rPr lang="ru-RU" sz="7200" dirty="0" smtClean="0">
                <a:latin typeface="Cambria" pitchFamily="18" charset="0"/>
              </a:rPr>
              <a:t>Если </a:t>
            </a:r>
            <a:r>
              <a:rPr lang="ru-RU" sz="7200" dirty="0">
                <a:latin typeface="Cambria" pitchFamily="18" charset="0"/>
              </a:rPr>
              <a:t>вы вкладываете деньги в автоматизированный </a:t>
            </a:r>
            <a:r>
              <a:rPr lang="ru-RU" sz="7200" dirty="0" err="1">
                <a:latin typeface="Cambria" pitchFamily="18" charset="0"/>
              </a:rPr>
              <a:t>контент</a:t>
            </a:r>
            <a:r>
              <a:rPr lang="ru-RU" sz="7200" dirty="0">
                <a:latin typeface="Cambria" pitchFamily="18" charset="0"/>
              </a:rPr>
              <a:t>, </a:t>
            </a:r>
            <a:r>
              <a:rPr lang="ru-RU" sz="7200" dirty="0" smtClean="0">
                <a:latin typeface="Cambria" pitchFamily="18" charset="0"/>
              </a:rPr>
              <a:t>значит, вы </a:t>
            </a:r>
            <a:r>
              <a:rPr lang="ru-RU" sz="7200" dirty="0">
                <a:latin typeface="Cambria" pitchFamily="18" charset="0"/>
              </a:rPr>
              <a:t>вкладываете в </a:t>
            </a:r>
            <a:r>
              <a:rPr lang="ru-RU" sz="7200" dirty="0" err="1" smtClean="0">
                <a:latin typeface="Cambria" pitchFamily="18" charset="0"/>
              </a:rPr>
              <a:t>чат-ботов</a:t>
            </a:r>
            <a:r>
              <a:rPr lang="ru-RU" sz="7200" dirty="0" smtClean="0">
                <a:latin typeface="Cambria" pitchFamily="18" charset="0"/>
              </a:rPr>
              <a:t>, автоматизированные </a:t>
            </a:r>
            <a:r>
              <a:rPr lang="ru-RU" sz="7200" dirty="0">
                <a:latin typeface="Cambria" pitchFamily="18" charset="0"/>
              </a:rPr>
              <a:t>видео- и </a:t>
            </a:r>
            <a:r>
              <a:rPr lang="ru-RU" sz="7200" dirty="0" err="1">
                <a:latin typeface="Cambria" pitchFamily="18" charset="0"/>
              </a:rPr>
              <a:t>аудиосервисы</a:t>
            </a:r>
            <a:r>
              <a:rPr lang="ru-RU" sz="7200" dirty="0">
                <a:latin typeface="Cambria" pitchFamily="18" charset="0"/>
              </a:rPr>
              <a:t>, то есть вы на прямом пути к платному </a:t>
            </a:r>
            <a:r>
              <a:rPr lang="ru-RU" sz="7200" dirty="0" err="1">
                <a:latin typeface="Cambria" pitchFamily="18" charset="0"/>
              </a:rPr>
              <a:t>контенту</a:t>
            </a:r>
            <a:r>
              <a:rPr lang="ru-RU" sz="7200" dirty="0" smtClean="0">
                <a:latin typeface="Cambria" pitchFamily="18" charset="0"/>
              </a:rPr>
              <a:t>;</a:t>
            </a:r>
            <a:endParaRPr lang="ru-RU" sz="7200" dirty="0">
              <a:latin typeface="Cambria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7200" dirty="0" smtClean="0">
                <a:latin typeface="Cambria" pitchFamily="18" charset="0"/>
              </a:rPr>
              <a:t>Помогут персонализировать общение;</a:t>
            </a:r>
          </a:p>
          <a:p>
            <a:pPr>
              <a:buFont typeface="Wingdings" pitchFamily="2" charset="2"/>
              <a:buChar char="q"/>
            </a:pPr>
            <a:r>
              <a:rPr lang="ru-RU" sz="7200" dirty="0" smtClean="0">
                <a:latin typeface="Cambria" pitchFamily="18" charset="0"/>
              </a:rPr>
              <a:t>Упростят многие задачи, на которые тратится время;</a:t>
            </a:r>
            <a:endParaRPr lang="ru-RU" sz="7200" dirty="0">
              <a:latin typeface="Cambria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7200" dirty="0" smtClean="0">
                <a:latin typeface="Cambria" pitchFamily="18" charset="0"/>
              </a:rPr>
              <a:t>Затраты </a:t>
            </a:r>
            <a:r>
              <a:rPr lang="ru-RU" sz="7200" dirty="0">
                <a:latin typeface="Cambria" pitchFamily="18" charset="0"/>
              </a:rPr>
              <a:t>на роботов составляют 1-5% от затрат на людей;</a:t>
            </a:r>
          </a:p>
          <a:p>
            <a:pPr>
              <a:buFont typeface="Wingdings" pitchFamily="2" charset="2"/>
              <a:buChar char="q"/>
            </a:pPr>
            <a:r>
              <a:rPr lang="ru-RU" sz="7200" dirty="0" smtClean="0">
                <a:latin typeface="Cambria" pitchFamily="18" charset="0"/>
              </a:rPr>
              <a:t>Для </a:t>
            </a:r>
            <a:r>
              <a:rPr lang="ru-RU" sz="7200" dirty="0">
                <a:latin typeface="Cambria" pitchFamily="18" charset="0"/>
              </a:rPr>
              <a:t>журналистов-людей это высвобождает время для аналитики, интервью и глубоких исследований</a:t>
            </a:r>
            <a:r>
              <a:rPr lang="ru-RU" sz="7200" dirty="0" smtClean="0">
                <a:latin typeface="Cambria" pitchFamily="18" charset="0"/>
              </a:rPr>
              <a:t>.</a:t>
            </a:r>
          </a:p>
          <a:p>
            <a:pPr>
              <a:buNone/>
            </a:pPr>
            <a:endParaRPr lang="ru-RU" sz="6400" dirty="0">
              <a:latin typeface="Cambria" pitchFamily="18" charset="0"/>
            </a:endParaRPr>
          </a:p>
          <a:p>
            <a:pPr indent="0" algn="ctr">
              <a:spcBef>
                <a:spcPts val="0"/>
              </a:spcBef>
              <a:buNone/>
            </a:pPr>
            <a:r>
              <a:rPr lang="ru-RU" sz="3000" dirty="0" smtClean="0">
                <a:latin typeface="Cambria" pitchFamily="18" charset="0"/>
              </a:rPr>
              <a:t>.</a:t>
            </a:r>
          </a:p>
          <a:p>
            <a:pPr algn="ctr">
              <a:buNone/>
            </a:pPr>
            <a:r>
              <a:rPr lang="ru-RU" sz="9800" b="1" dirty="0" smtClean="0">
                <a:solidFill>
                  <a:srgbClr val="002060"/>
                </a:solidFill>
                <a:latin typeface="Cambria" pitchFamily="18" charset="0"/>
              </a:rPr>
              <a:t>Сила СМИ в </a:t>
            </a:r>
            <a:r>
              <a:rPr lang="ru-RU" sz="9800" b="1" dirty="0">
                <a:solidFill>
                  <a:srgbClr val="002060"/>
                </a:solidFill>
                <a:latin typeface="Cambria" pitchFamily="18" charset="0"/>
              </a:rPr>
              <a:t>том, что люди верят их брендам, </a:t>
            </a:r>
            <a:r>
              <a:rPr lang="ru-RU" sz="9800" b="1" dirty="0" smtClean="0">
                <a:solidFill>
                  <a:srgbClr val="002060"/>
                </a:solidFill>
                <a:latin typeface="Cambria" pitchFamily="18" charset="0"/>
              </a:rPr>
              <a:t>ведь информация </a:t>
            </a:r>
            <a:r>
              <a:rPr lang="ru-RU" sz="9800" b="1" dirty="0">
                <a:solidFill>
                  <a:srgbClr val="002060"/>
                </a:solidFill>
                <a:latin typeface="Cambria" pitchFamily="18" charset="0"/>
              </a:rPr>
              <a:t>исходит из знакомого источника.</a:t>
            </a:r>
          </a:p>
          <a:p>
            <a:pPr indent="0" algn="ctr">
              <a:spcBef>
                <a:spcPts val="0"/>
              </a:spcBef>
              <a:buNone/>
            </a:pPr>
            <a:endParaRPr lang="ru-RU" sz="3000" b="1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7" name="Рисунок 6" descr="logo-web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80312" y="123478"/>
            <a:ext cx="1512168" cy="58988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7574"/>
            <a:ext cx="8229600" cy="3607049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6800" b="1" dirty="0">
                <a:solidFill>
                  <a:srgbClr val="002060"/>
                </a:solidFill>
                <a:latin typeface="Cambria" pitchFamily="18" charset="0"/>
              </a:rPr>
              <a:t>№7 Обратная логика: из цифры в печать</a:t>
            </a: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  <a:latin typeface="Cambria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5500" dirty="0" smtClean="0">
                <a:latin typeface="Cambria" pitchFamily="18" charset="0"/>
              </a:rPr>
              <a:t>Современная </a:t>
            </a:r>
            <a:r>
              <a:rPr lang="ru-RU" sz="5500" dirty="0">
                <a:latin typeface="Cambria" pitchFamily="18" charset="0"/>
              </a:rPr>
              <a:t>печать </a:t>
            </a:r>
            <a:r>
              <a:rPr lang="ru-RU" sz="5500" dirty="0" smtClean="0">
                <a:latin typeface="Cambria" pitchFamily="18" charset="0"/>
              </a:rPr>
              <a:t>- это </a:t>
            </a:r>
            <a:r>
              <a:rPr lang="ru-RU" sz="5500" dirty="0">
                <a:latin typeface="Cambria" pitchFamily="18" charset="0"/>
              </a:rPr>
              <a:t>ответ на усталость людей от экрана. Люди хотят отдыхать от </a:t>
            </a:r>
            <a:r>
              <a:rPr lang="ru-RU" sz="5500" dirty="0" err="1" smtClean="0">
                <a:latin typeface="Cambria" pitchFamily="18" charset="0"/>
              </a:rPr>
              <a:t>мессенджеров</a:t>
            </a:r>
            <a:r>
              <a:rPr lang="ru-RU" sz="5500" dirty="0" smtClean="0">
                <a:latin typeface="Cambria" pitchFamily="18" charset="0"/>
              </a:rPr>
              <a:t> и </a:t>
            </a:r>
            <a:r>
              <a:rPr lang="ru-RU" sz="5500" dirty="0" err="1" smtClean="0">
                <a:latin typeface="Cambria" pitchFamily="18" charset="0"/>
              </a:rPr>
              <a:t>соцсетей</a:t>
            </a:r>
            <a:r>
              <a:rPr lang="ru-RU" sz="5500" dirty="0" smtClean="0">
                <a:latin typeface="Cambria" pitchFamily="18" charset="0"/>
              </a:rPr>
              <a:t> </a:t>
            </a:r>
            <a:r>
              <a:rPr lang="ru-RU" sz="5500" dirty="0">
                <a:latin typeface="Cambria" pitchFamily="18" charset="0"/>
              </a:rPr>
              <a:t>в выходные. </a:t>
            </a:r>
            <a:endParaRPr lang="ru-RU" sz="5500" dirty="0" smtClean="0">
              <a:latin typeface="Cambria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5500" dirty="0" smtClean="0">
              <a:latin typeface="Cambria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5500" dirty="0" smtClean="0">
                <a:latin typeface="Cambria" pitchFamily="18" charset="0"/>
              </a:rPr>
              <a:t>Но отдыхать качественно, потребляя в своем печатном СМИ уникальный </a:t>
            </a:r>
            <a:r>
              <a:rPr lang="ru-RU" sz="5500" dirty="0" err="1" smtClean="0">
                <a:latin typeface="Cambria" pitchFamily="18" charset="0"/>
              </a:rPr>
              <a:t>контент</a:t>
            </a:r>
            <a:r>
              <a:rPr lang="ru-RU" sz="5500" dirty="0" smtClean="0">
                <a:latin typeface="Cambria" pitchFamily="18" charset="0"/>
              </a:rPr>
              <a:t> и опыт, видя уважаемые бренды и соответствующих </a:t>
            </a:r>
            <a:r>
              <a:rPr lang="ru-RU" sz="5500" dirty="0">
                <a:latin typeface="Cambria" pitchFamily="18" charset="0"/>
              </a:rPr>
              <a:t>содержанию </a:t>
            </a:r>
            <a:r>
              <a:rPr lang="ru-RU" sz="5500" dirty="0" smtClean="0">
                <a:latin typeface="Cambria" pitchFamily="18" charset="0"/>
              </a:rPr>
              <a:t>рекламодателей, чувствуя себя причастным к избранному читательскому сообществу.</a:t>
            </a:r>
          </a:p>
          <a:p>
            <a:pPr>
              <a:buNone/>
            </a:pPr>
            <a:endParaRPr lang="ru-RU" sz="5500" dirty="0" smtClean="0">
              <a:latin typeface="Cambria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5500" b="1" dirty="0">
                <a:latin typeface="Cambria" pitchFamily="18" charset="0"/>
              </a:rPr>
              <a:t>Ну и, конечно, важна визуальная составляющая, сила бренда и </a:t>
            </a:r>
            <a:r>
              <a:rPr lang="ru-RU" sz="5500" b="1" dirty="0" err="1">
                <a:latin typeface="Cambria" pitchFamily="18" charset="0"/>
              </a:rPr>
              <a:t>креативность</a:t>
            </a:r>
            <a:r>
              <a:rPr lang="ru-RU" sz="5500" b="1" dirty="0">
                <a:latin typeface="Cambria" pitchFamily="18" charset="0"/>
              </a:rPr>
              <a:t> редакционной команды! 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7488832" cy="857250"/>
          </a:xfrm>
        </p:spPr>
        <p:txBody>
          <a:bodyPr>
            <a:normAutofit/>
          </a:bodyPr>
          <a:lstStyle/>
          <a:p>
            <a:pPr algn="l"/>
            <a:r>
              <a:rPr lang="ru-RU" sz="34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1D4575"/>
                </a:solidFill>
                <a:latin typeface="Cambria" pitchFamily="18" charset="0"/>
                <a:ea typeface="+mn-ea"/>
                <a:cs typeface="+mn-cs"/>
              </a:rPr>
              <a:t>Тренды </a:t>
            </a:r>
            <a:r>
              <a:rPr lang="ru-RU" sz="3400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1D4575"/>
                </a:solidFill>
                <a:latin typeface="Cambria" pitchFamily="18" charset="0"/>
                <a:ea typeface="+mn-ea"/>
                <a:cs typeface="+mn-cs"/>
              </a:rPr>
              <a:t>медиаменеджмента</a:t>
            </a:r>
            <a:endParaRPr lang="ru-RU" sz="34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1D4575"/>
              </a:solidFill>
              <a:latin typeface="Cambria" pitchFamily="18" charset="0"/>
              <a:ea typeface="+mn-ea"/>
              <a:cs typeface="+mn-cs"/>
            </a:endParaRPr>
          </a:p>
        </p:txBody>
      </p:sp>
      <p:pic>
        <p:nvPicPr>
          <p:cNvPr id="5" name="Рисунок 4" descr="logo-web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52320" y="4358128"/>
            <a:ext cx="1512168" cy="58988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46348"/>
            <a:ext cx="8229600" cy="857250"/>
          </a:xfrm>
        </p:spPr>
        <p:txBody>
          <a:bodyPr>
            <a:noAutofit/>
          </a:bodyPr>
          <a:lstStyle/>
          <a:p>
            <a:r>
              <a:rPr lang="ru-RU" sz="4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1D4575"/>
                </a:solidFill>
                <a:latin typeface="Cambria" pitchFamily="18" charset="0"/>
                <a:ea typeface="+mn-ea"/>
                <a:cs typeface="+mn-cs"/>
              </a:rPr>
              <a:t>СПАСИБО ЗА ВНИМАНИЕ!</a:t>
            </a:r>
            <a:endParaRPr lang="ru-RU" sz="48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1D4575"/>
              </a:solidFill>
              <a:latin typeface="Cambria" pitchFamily="18" charset="0"/>
              <a:ea typeface="+mn-ea"/>
              <a:cs typeface="+mn-cs"/>
            </a:endParaRPr>
          </a:p>
        </p:txBody>
      </p:sp>
      <p:pic>
        <p:nvPicPr>
          <p:cNvPr id="4" name="Содержимое 3" descr="logo-web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563638"/>
            <a:ext cx="3076575" cy="120015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860032" y="1648012"/>
            <a:ext cx="3312368" cy="779722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4" descr="D:\work\ПЛМЯ\01_____РУКОВОДСТВО\Оксана\РАИ\psd\1я\пп\1\лого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635646"/>
            <a:ext cx="3240360" cy="7079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971600" y="293179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latin typeface="Cambria" pitchFamily="18" charset="0"/>
              </a:rPr>
              <a:t>Елена Шитикова, исполнительный директор </a:t>
            </a:r>
            <a:r>
              <a:rPr lang="en-US" sz="2400" b="1" dirty="0" smtClean="0">
                <a:latin typeface="Cambria" pitchFamily="18" charset="0"/>
                <a:hlinkClick r:id="rId4"/>
              </a:rPr>
              <a:t>director@gipp.ru</a:t>
            </a:r>
            <a:r>
              <a:rPr lang="ru-RU" sz="2400" b="1" dirty="0" smtClean="0">
                <a:latin typeface="Cambria" pitchFamily="18" charset="0"/>
              </a:rPr>
              <a:t>; </a:t>
            </a:r>
          </a:p>
          <a:p>
            <a:r>
              <a:rPr lang="ru-RU" sz="2400" b="1" dirty="0" smtClean="0">
                <a:latin typeface="Cambria" pitchFamily="18" charset="0"/>
              </a:rPr>
              <a:t>+7-985-784-0113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580112" y="3027605"/>
            <a:ext cx="25922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Cambria" pitchFamily="18" charset="0"/>
                <a:hlinkClick r:id="rId5"/>
              </a:rPr>
              <a:t>WWW.GIPP.RU</a:t>
            </a:r>
            <a:endParaRPr lang="en-US" b="1" dirty="0" smtClean="0">
              <a:latin typeface="Cambria" pitchFamily="18" charset="0"/>
            </a:endParaRPr>
          </a:p>
          <a:p>
            <a:r>
              <a:rPr lang="en-US" b="1" dirty="0" smtClean="0">
                <a:latin typeface="Cambria" pitchFamily="18" charset="0"/>
              </a:rPr>
              <a:t>PUBLISHERS.AGENCY</a:t>
            </a:r>
          </a:p>
          <a:p>
            <a:endParaRPr lang="en-US" b="1" dirty="0" smtClean="0">
              <a:latin typeface="Cambria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13002" t="18703" r="17266" b="14361"/>
          <a:stretch>
            <a:fillRect/>
          </a:stretch>
        </p:blipFill>
        <p:spPr bwMode="auto">
          <a:xfrm>
            <a:off x="70992" y="246956"/>
            <a:ext cx="9073008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3970" y="1135862"/>
            <a:ext cx="1927225" cy="239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4" name="TextBox 63"/>
          <p:cNvSpPr txBox="1"/>
          <p:nvPr/>
        </p:nvSpPr>
        <p:spPr>
          <a:xfrm>
            <a:off x="167282" y="701211"/>
            <a:ext cx="28639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solidFill>
                  <a:srgbClr val="00A4DE"/>
                </a:solidFill>
              </a:rPr>
              <a:t>СОКРАЩЕНИЕ КИОСКОВ ПРЕССЫ В РФ,</a:t>
            </a:r>
          </a:p>
          <a:p>
            <a:r>
              <a:rPr lang="ru-RU" sz="1000" b="1" dirty="0" smtClean="0">
                <a:solidFill>
                  <a:srgbClr val="00A4DE"/>
                </a:solidFill>
              </a:rPr>
              <a:t> в тыс.ед.</a:t>
            </a:r>
            <a:endParaRPr lang="ru-RU" sz="1000" b="1" dirty="0">
              <a:solidFill>
                <a:srgbClr val="00A4DE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263474" y="692696"/>
            <a:ext cx="28639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solidFill>
                  <a:srgbClr val="00A4DE"/>
                </a:solidFill>
                <a:latin typeface="Cambria" pitchFamily="18" charset="0"/>
              </a:rPr>
              <a:t>ОПТИМИЗАЦИЯ</a:t>
            </a:r>
            <a:r>
              <a:rPr lang="ru-RU" sz="1000" b="1" dirty="0" smtClean="0">
                <a:solidFill>
                  <a:srgbClr val="00A4DE"/>
                </a:solidFill>
              </a:rPr>
              <a:t> АССОРТИМЕНТНОЙ МАТРИЦЫ В РИТЕЙЛЕ,  </a:t>
            </a:r>
            <a:r>
              <a:rPr lang="en-US" sz="1000" b="1" dirty="0" smtClean="0">
                <a:solidFill>
                  <a:srgbClr val="00A4DE"/>
                </a:solidFill>
              </a:rPr>
              <a:t>SKU</a:t>
            </a:r>
            <a:r>
              <a:rPr lang="ru-RU" sz="1000" b="1" dirty="0" smtClean="0">
                <a:solidFill>
                  <a:srgbClr val="00A4DE"/>
                </a:solidFill>
              </a:rPr>
              <a:t> </a:t>
            </a:r>
            <a:endParaRPr lang="ru-RU" sz="1000" b="1" dirty="0">
              <a:solidFill>
                <a:srgbClr val="00A4DE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525491" y="701879"/>
            <a:ext cx="25353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solidFill>
                  <a:srgbClr val="00A4DE"/>
                </a:solidFill>
                <a:latin typeface="Cambria" pitchFamily="18" charset="0"/>
              </a:rPr>
              <a:t>СОКРАЩЕНИЕ</a:t>
            </a:r>
            <a:r>
              <a:rPr lang="ru-RU" sz="1000" b="1" dirty="0" smtClean="0">
                <a:solidFill>
                  <a:srgbClr val="00A4DE"/>
                </a:solidFill>
              </a:rPr>
              <a:t> ПОДПИСНЫХ ТИРАЖЕЙ,% </a:t>
            </a:r>
          </a:p>
        </p:txBody>
      </p:sp>
      <p:sp>
        <p:nvSpPr>
          <p:cNvPr id="67" name="Двойная стрелка влево/вправо 66"/>
          <p:cNvSpPr/>
          <p:nvPr/>
        </p:nvSpPr>
        <p:spPr>
          <a:xfrm>
            <a:off x="2800351" y="1251382"/>
            <a:ext cx="742950" cy="304800"/>
          </a:xfrm>
          <a:prstGeom prst="leftRightArrow">
            <a:avLst/>
          </a:prstGeom>
          <a:solidFill>
            <a:srgbClr val="00A4D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TextBox 67"/>
          <p:cNvSpPr txBox="1"/>
          <p:nvPr/>
        </p:nvSpPr>
        <p:spPr>
          <a:xfrm>
            <a:off x="1403648" y="1119140"/>
            <a:ext cx="148242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/>
              <a:t>1500</a:t>
            </a:r>
          </a:p>
          <a:p>
            <a:r>
              <a:rPr lang="ru-RU" sz="900" dirty="0" smtClean="0">
                <a:latin typeface="Cambria" pitchFamily="18" charset="0"/>
              </a:rPr>
              <a:t>наименований</a:t>
            </a:r>
            <a:r>
              <a:rPr lang="ru-RU" sz="900" dirty="0" smtClean="0"/>
              <a:t> газет и журналов</a:t>
            </a:r>
            <a:endParaRPr lang="ru-RU" sz="900" dirty="0"/>
          </a:p>
        </p:txBody>
      </p:sp>
      <p:sp>
        <p:nvSpPr>
          <p:cNvPr id="69" name="TextBox 68"/>
          <p:cNvSpPr txBox="1"/>
          <p:nvPr/>
        </p:nvSpPr>
        <p:spPr>
          <a:xfrm>
            <a:off x="3533775" y="1134866"/>
            <a:ext cx="118224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/>
              <a:t>100-500</a:t>
            </a:r>
          </a:p>
          <a:p>
            <a:r>
              <a:rPr lang="ru-RU" sz="900" dirty="0" smtClean="0">
                <a:latin typeface="Cambria" pitchFamily="18" charset="0"/>
              </a:rPr>
              <a:t>наименований</a:t>
            </a:r>
            <a:r>
              <a:rPr lang="ru-RU" sz="900" dirty="0" smtClean="0"/>
              <a:t> газет и журналов</a:t>
            </a:r>
            <a:endParaRPr lang="ru-RU" sz="900" dirty="0"/>
          </a:p>
        </p:txBody>
      </p:sp>
      <p:pic>
        <p:nvPicPr>
          <p:cNvPr id="70" name="Picture 4"/>
          <p:cNvPicPr>
            <a:picLocks noChangeAspect="1" noChangeArrowheads="1"/>
          </p:cNvPicPr>
          <p:nvPr/>
        </p:nvPicPr>
        <p:blipFill>
          <a:blip r:embed="rId4" cstate="print">
            <a:grayscl/>
          </a:blip>
          <a:srcRect/>
          <a:stretch>
            <a:fillRect/>
          </a:stretch>
        </p:blipFill>
        <p:spPr bwMode="auto">
          <a:xfrm>
            <a:off x="4858886" y="1209721"/>
            <a:ext cx="871748" cy="464874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71" name="Таблица 7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95927403"/>
              </p:ext>
            </p:extLst>
          </p:nvPr>
        </p:nvGraphicFramePr>
        <p:xfrm>
          <a:off x="3158415" y="1932876"/>
          <a:ext cx="3225135" cy="1585909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1402941">
                  <a:extLst>
                    <a:ext uri="{9D8B030D-6E8A-4147-A177-3AD203B41FA5}">
                      <a16:colId xmlns="" xmlns:a16="http://schemas.microsoft.com/office/drawing/2014/main" val="1440438351"/>
                    </a:ext>
                  </a:extLst>
                </a:gridCol>
                <a:gridCol w="1822194">
                  <a:extLst>
                    <a:ext uri="{9D8B030D-6E8A-4147-A177-3AD203B41FA5}">
                      <a16:colId xmlns="" xmlns:a16="http://schemas.microsoft.com/office/drawing/2014/main" val="994760192"/>
                    </a:ext>
                  </a:extLst>
                </a:gridCol>
              </a:tblGrid>
              <a:tr h="17620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Местная пресса</a:t>
                      </a:r>
                      <a:endParaRPr lang="ru-RU" sz="10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4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4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4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1-2 издания</a:t>
                      </a:r>
                      <a:endParaRPr lang="ru-RU" sz="10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A4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4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4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192560873"/>
                  </a:ext>
                </a:extLst>
              </a:tr>
              <a:tr h="100632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Ежедневная пресса</a:t>
                      </a:r>
                      <a:endParaRPr lang="ru-RU" sz="10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4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4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4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1-5 изд. в крупных супермаркетах</a:t>
                      </a:r>
                      <a:endParaRPr lang="ru-RU" sz="10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A4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4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4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00632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Еженедельные издания</a:t>
                      </a:r>
                      <a:endParaRPr lang="ru-RU" sz="10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4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4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4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5-10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изданий</a:t>
                      </a:r>
                      <a:endParaRPr lang="ru-RU" sz="10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A4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4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4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00632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Ежемесячные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издания</a:t>
                      </a:r>
                      <a:endParaRPr lang="ru-RU" sz="10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4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4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4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1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Основа</a:t>
                      </a:r>
                      <a:r>
                        <a:rPr lang="ru-RU" sz="1000" b="1" kern="1200" baseline="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ассортимента, издания средней и высокой ценовых категорий</a:t>
                      </a:r>
                      <a:endParaRPr lang="ru-RU" sz="1000" b="1" kern="1200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A4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4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4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576572279"/>
                  </a:ext>
                </a:extLst>
              </a:tr>
              <a:tr h="100632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000" b="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Нишевые</a:t>
                      </a: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издания</a:t>
                      </a:r>
                      <a:endParaRPr lang="ru-RU" sz="10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4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4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4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1-2 издания, только в крупных супермаркетах</a:t>
                      </a:r>
                      <a:endParaRPr lang="ru-RU" sz="10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A4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4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4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837413637"/>
                  </a:ext>
                </a:extLst>
              </a:tr>
            </a:tbl>
          </a:graphicData>
        </a:graphic>
      </p:graphicFrame>
      <p:sp>
        <p:nvSpPr>
          <p:cNvPr id="74" name="TextBox 73"/>
          <p:cNvSpPr txBox="1"/>
          <p:nvPr/>
        </p:nvSpPr>
        <p:spPr>
          <a:xfrm>
            <a:off x="1259632" y="3601348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Суммарные потери в продажах за 2017 г.:  -0,2 млрд. </a:t>
            </a: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экз</a:t>
            </a: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.</a:t>
            </a:r>
            <a:endParaRPr lang="ru-RU" b="1" dirty="0">
              <a:solidFill>
                <a:srgbClr val="C00000"/>
              </a:solidFill>
              <a:latin typeface="Cambria" pitchFamily="18" charset="0"/>
            </a:endParaRPr>
          </a:p>
        </p:txBody>
      </p:sp>
      <p:cxnSp>
        <p:nvCxnSpPr>
          <p:cNvPr id="75" name="Прямая соединительная линия 74"/>
          <p:cNvCxnSpPr/>
          <p:nvPr/>
        </p:nvCxnSpPr>
        <p:spPr>
          <a:xfrm flipV="1">
            <a:off x="215660" y="1053567"/>
            <a:ext cx="2165590" cy="43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 flipV="1">
            <a:off x="3358859" y="1057707"/>
            <a:ext cx="2661381" cy="1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>
            <a:off x="6555832" y="1057707"/>
            <a:ext cx="22905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35496" y="3950935"/>
            <a:ext cx="4841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00A4DE"/>
                </a:solidFill>
              </a:rPr>
              <a:t>ОБЕСПЕЧЕННОСТЬ КИОСКАМИ ПРЕССЫ, </a:t>
            </a:r>
            <a:r>
              <a:rPr lang="ru-RU" sz="1000" b="1" dirty="0" smtClean="0">
                <a:solidFill>
                  <a:srgbClr val="00A4DE"/>
                </a:solidFill>
                <a:latin typeface="Cambria" pitchFamily="18" charset="0"/>
              </a:rPr>
              <a:t>КОЛ-ВО ЖИТЕЛЕЙ НА 1 КИОСК</a:t>
            </a:r>
          </a:p>
        </p:txBody>
      </p:sp>
      <p:cxnSp>
        <p:nvCxnSpPr>
          <p:cNvPr id="79" name="Прямая соединительная линия 78"/>
          <p:cNvCxnSpPr/>
          <p:nvPr/>
        </p:nvCxnSpPr>
        <p:spPr>
          <a:xfrm>
            <a:off x="250394" y="5913870"/>
            <a:ext cx="442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4932039" y="3950935"/>
            <a:ext cx="43204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00A4DE"/>
                </a:solidFill>
                <a:latin typeface="Cambria" pitchFamily="18" charset="0"/>
              </a:rPr>
              <a:t>ПЛОТНОСТЬ</a:t>
            </a:r>
            <a:r>
              <a:rPr lang="ru-RU" sz="1200" b="1" dirty="0" smtClean="0">
                <a:solidFill>
                  <a:srgbClr val="00A4DE"/>
                </a:solidFill>
              </a:rPr>
              <a:t> ПОДПИСНЫХ ТИРАЖЕЙ</a:t>
            </a:r>
            <a:r>
              <a:rPr lang="ru-RU" sz="1000" b="1" dirty="0" smtClean="0">
                <a:solidFill>
                  <a:srgbClr val="00A4DE"/>
                </a:solidFill>
                <a:latin typeface="Cambria" pitchFamily="18" charset="0"/>
              </a:rPr>
              <a:t>, </a:t>
            </a:r>
            <a:r>
              <a:rPr lang="ru-RU" sz="1000" b="1" dirty="0" smtClean="0">
                <a:solidFill>
                  <a:srgbClr val="00A4DE"/>
                </a:solidFill>
                <a:latin typeface="Cambria" pitchFamily="18" charset="0"/>
              </a:rPr>
              <a:t>ПОДПИСОК </a:t>
            </a:r>
            <a:r>
              <a:rPr lang="ru-RU" sz="1000" b="1" dirty="0" smtClean="0">
                <a:solidFill>
                  <a:srgbClr val="00A4DE"/>
                </a:solidFill>
                <a:latin typeface="Cambria" pitchFamily="18" charset="0"/>
              </a:rPr>
              <a:t>НА 1 Т.  ЧЕЛ. </a:t>
            </a:r>
            <a:endParaRPr lang="ru-RU" sz="1000" b="1" dirty="0" smtClean="0">
              <a:solidFill>
                <a:srgbClr val="00A4DE"/>
              </a:solidFill>
              <a:latin typeface="Cambria" pitchFamily="18" charset="0"/>
            </a:endParaRPr>
          </a:p>
        </p:txBody>
      </p:sp>
      <p:cxnSp>
        <p:nvCxnSpPr>
          <p:cNvPr id="81" name="Прямая соединительная линия 80"/>
          <p:cNvCxnSpPr/>
          <p:nvPr/>
        </p:nvCxnSpPr>
        <p:spPr>
          <a:xfrm>
            <a:off x="4799278" y="5913870"/>
            <a:ext cx="4028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2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0197" y="4299942"/>
            <a:ext cx="85502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3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3556" y="1167666"/>
            <a:ext cx="1981200" cy="234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6" name="Заголовок 1"/>
          <p:cNvSpPr>
            <a:spLocks noGrp="1"/>
          </p:cNvSpPr>
          <p:nvPr>
            <p:ph type="title"/>
          </p:nvPr>
        </p:nvSpPr>
        <p:spPr>
          <a:xfrm>
            <a:off x="457200" y="-92546"/>
            <a:ext cx="8229600" cy="857250"/>
          </a:xfrm>
        </p:spPr>
        <p:txBody>
          <a:bodyPr>
            <a:noAutofit/>
          </a:bodyPr>
          <a:lstStyle/>
          <a:p>
            <a:pPr algn="l"/>
            <a:r>
              <a:rPr lang="ru-RU" sz="3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1D4575"/>
                </a:solidFill>
                <a:latin typeface="Cambria" pitchFamily="18" charset="0"/>
                <a:ea typeface="+mn-ea"/>
                <a:cs typeface="+mn-cs"/>
              </a:rPr>
              <a:t>Серьезные проблемы в дистрибуции</a:t>
            </a:r>
            <a:endParaRPr lang="ru-RU" sz="34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1D4575"/>
              </a:solidFill>
              <a:latin typeface="Cambria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73F7F0B9-E05D-4C71-83C8-BB8894BA6290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968583"/>
            <a:ext cx="8208912" cy="3403367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-20538"/>
            <a:ext cx="8229600" cy="857250"/>
          </a:xfrm>
        </p:spPr>
        <p:txBody>
          <a:bodyPr>
            <a:noAutofit/>
          </a:bodyPr>
          <a:lstStyle/>
          <a:p>
            <a:pPr algn="l"/>
            <a:r>
              <a:rPr lang="ru-RU" sz="3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1D4575"/>
                </a:solidFill>
                <a:latin typeface="Cambria" pitchFamily="18" charset="0"/>
                <a:ea typeface="+mn-ea"/>
                <a:cs typeface="+mn-cs"/>
              </a:rPr>
              <a:t>Каналы </a:t>
            </a:r>
            <a:r>
              <a:rPr lang="ru-RU" sz="340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1D4575"/>
                </a:solidFill>
                <a:latin typeface="Cambria" pitchFamily="18" charset="0"/>
                <a:ea typeface="+mn-ea"/>
                <a:cs typeface="+mn-cs"/>
              </a:rPr>
              <a:t>медиапотребления</a:t>
            </a:r>
            <a:r>
              <a:rPr lang="ru-RU" sz="3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1D4575"/>
                </a:solidFill>
                <a:latin typeface="Cambria" pitchFamily="18" charset="0"/>
                <a:ea typeface="+mn-ea"/>
                <a:cs typeface="+mn-cs"/>
              </a:rPr>
              <a:t> в сети</a:t>
            </a:r>
            <a:endParaRPr lang="ru-RU" sz="34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1D4575"/>
              </a:solidFill>
              <a:latin typeface="Cambria" pitchFamily="18" charset="0"/>
              <a:ea typeface="+mn-ea"/>
              <a:cs typeface="+mn-cs"/>
            </a:endParaRPr>
          </a:p>
        </p:txBody>
      </p:sp>
      <p:pic>
        <p:nvPicPr>
          <p:cNvPr id="6" name="Рисунок 5" descr="logo-web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24328" y="4443958"/>
            <a:ext cx="1512168" cy="58988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0538"/>
            <a:ext cx="8229600" cy="857250"/>
          </a:xfrm>
        </p:spPr>
        <p:txBody>
          <a:bodyPr>
            <a:noAutofit/>
          </a:bodyPr>
          <a:lstStyle/>
          <a:p>
            <a:pPr algn="l"/>
            <a:r>
              <a:rPr lang="ru-RU" sz="34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1D4575"/>
                </a:solidFill>
                <a:latin typeface="Cambria" pitchFamily="18" charset="0"/>
                <a:ea typeface="+mn-ea"/>
                <a:cs typeface="+mn-cs"/>
              </a:rPr>
              <a:t>Сегодня нужно быть нетрадиционным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43558"/>
            <a:ext cx="8229600" cy="3751065"/>
          </a:xfrm>
        </p:spPr>
        <p:txBody>
          <a:bodyPr numCol="2">
            <a:normAutofit fontScale="25000" lnSpcReduction="20000"/>
          </a:bodyPr>
          <a:lstStyle/>
          <a:p>
            <a:pPr algn="ctr">
              <a:buNone/>
            </a:pPr>
            <a:r>
              <a:rPr lang="ru-RU" sz="9600" u="sng" dirty="0" smtClean="0">
                <a:latin typeface="Cambria" pitchFamily="18" charset="0"/>
              </a:rPr>
              <a:t>Традиционные СМИ</a:t>
            </a:r>
          </a:p>
          <a:p>
            <a:pPr>
              <a:buNone/>
            </a:pPr>
            <a:r>
              <a:rPr lang="ru-RU" sz="12800" dirty="0" smtClean="0">
                <a:latin typeface="Cambria" pitchFamily="18" charset="0"/>
              </a:rPr>
              <a:t> </a:t>
            </a:r>
          </a:p>
          <a:p>
            <a:pPr algn="ctr">
              <a:buNone/>
            </a:pPr>
            <a:r>
              <a:rPr lang="ru-RU" sz="9600" dirty="0" smtClean="0">
                <a:latin typeface="Cambria" pitchFamily="18" charset="0"/>
              </a:rPr>
              <a:t>печатные СМИ</a:t>
            </a:r>
          </a:p>
          <a:p>
            <a:pPr algn="ctr">
              <a:buNone/>
            </a:pPr>
            <a:r>
              <a:rPr lang="ru-RU" sz="9600" dirty="0" smtClean="0">
                <a:latin typeface="Cambria" pitchFamily="18" charset="0"/>
              </a:rPr>
              <a:t>радио</a:t>
            </a:r>
          </a:p>
          <a:p>
            <a:pPr algn="ctr">
              <a:buNone/>
            </a:pPr>
            <a:r>
              <a:rPr lang="ru-RU" sz="9600" dirty="0" smtClean="0">
                <a:latin typeface="Cambria" pitchFamily="18" charset="0"/>
              </a:rPr>
              <a:t>телевидение</a:t>
            </a:r>
          </a:p>
          <a:p>
            <a:pPr algn="ctr">
              <a:buNone/>
            </a:pPr>
            <a:endParaRPr lang="ru-RU" sz="2800" dirty="0" smtClean="0">
              <a:latin typeface="Cambria" pitchFamily="18" charset="0"/>
            </a:endParaRPr>
          </a:p>
          <a:p>
            <a:pPr algn="ctr">
              <a:buNone/>
            </a:pPr>
            <a:endParaRPr lang="ru-RU" sz="2800" u="sng" dirty="0" smtClean="0">
              <a:latin typeface="Cambria" pitchFamily="18" charset="0"/>
            </a:endParaRPr>
          </a:p>
          <a:p>
            <a:pPr algn="ctr">
              <a:buNone/>
            </a:pPr>
            <a:endParaRPr lang="en-US" sz="2800" u="sng" dirty="0" smtClean="0">
              <a:latin typeface="Cambria" pitchFamily="18" charset="0"/>
            </a:endParaRPr>
          </a:p>
          <a:p>
            <a:pPr algn="ctr">
              <a:buNone/>
            </a:pPr>
            <a:endParaRPr lang="en-US" sz="2800" u="sng" dirty="0">
              <a:latin typeface="Cambria" pitchFamily="18" charset="0"/>
            </a:endParaRPr>
          </a:p>
          <a:p>
            <a:pPr algn="ctr">
              <a:buNone/>
            </a:pPr>
            <a:endParaRPr lang="en-US" sz="2800" u="sng" dirty="0" smtClean="0">
              <a:latin typeface="Cambria" pitchFamily="18" charset="0"/>
            </a:endParaRPr>
          </a:p>
          <a:p>
            <a:pPr algn="ctr">
              <a:buNone/>
            </a:pPr>
            <a:endParaRPr lang="en-US" sz="2800" u="sng" dirty="0">
              <a:latin typeface="Cambria" pitchFamily="18" charset="0"/>
            </a:endParaRPr>
          </a:p>
          <a:p>
            <a:pPr algn="ctr">
              <a:buNone/>
            </a:pPr>
            <a:endParaRPr lang="en-US" sz="2800" u="sng" dirty="0" smtClean="0">
              <a:latin typeface="Cambria" pitchFamily="18" charset="0"/>
            </a:endParaRPr>
          </a:p>
          <a:p>
            <a:pPr algn="ctr">
              <a:buNone/>
            </a:pPr>
            <a:endParaRPr lang="en-US" sz="2800" u="sng" dirty="0">
              <a:latin typeface="Cambria" pitchFamily="18" charset="0"/>
            </a:endParaRPr>
          </a:p>
          <a:p>
            <a:pPr algn="ctr">
              <a:buNone/>
            </a:pPr>
            <a:endParaRPr lang="en-US" sz="2800" u="sng" dirty="0" smtClean="0">
              <a:latin typeface="Cambria" pitchFamily="18" charset="0"/>
            </a:endParaRPr>
          </a:p>
          <a:p>
            <a:pPr algn="ctr">
              <a:buNone/>
            </a:pPr>
            <a:endParaRPr lang="ru-RU" sz="2800" u="sng" dirty="0" smtClean="0">
              <a:latin typeface="Cambria" pitchFamily="18" charset="0"/>
            </a:endParaRPr>
          </a:p>
          <a:p>
            <a:pPr algn="ctr">
              <a:buNone/>
            </a:pPr>
            <a:endParaRPr lang="ru-RU" sz="2800" u="sng" dirty="0">
              <a:latin typeface="Cambria" pitchFamily="18" charset="0"/>
            </a:endParaRPr>
          </a:p>
          <a:p>
            <a:pPr algn="ctr">
              <a:buNone/>
            </a:pPr>
            <a:endParaRPr lang="ru-RU" sz="2800" u="sng" dirty="0" smtClean="0">
              <a:latin typeface="Cambria" pitchFamily="18" charset="0"/>
            </a:endParaRPr>
          </a:p>
          <a:p>
            <a:pPr algn="ctr">
              <a:buNone/>
            </a:pPr>
            <a:endParaRPr lang="ru-RU" sz="2800" u="sng" dirty="0">
              <a:latin typeface="Cambria" pitchFamily="18" charset="0"/>
            </a:endParaRPr>
          </a:p>
          <a:p>
            <a:pPr algn="ctr">
              <a:buNone/>
            </a:pPr>
            <a:endParaRPr lang="en-US" sz="2800" u="sng" dirty="0">
              <a:latin typeface="Cambria" pitchFamily="18" charset="0"/>
            </a:endParaRPr>
          </a:p>
          <a:p>
            <a:pPr algn="ctr">
              <a:buNone/>
            </a:pPr>
            <a:r>
              <a:rPr lang="ru-RU" sz="9600" u="sng" dirty="0">
                <a:latin typeface="Cambria" pitchFamily="18" charset="0"/>
              </a:rPr>
              <a:t>Новые </a:t>
            </a:r>
            <a:r>
              <a:rPr lang="ru-RU" sz="9600" u="sng" dirty="0" err="1">
                <a:latin typeface="Cambria" pitchFamily="18" charset="0"/>
              </a:rPr>
              <a:t>медиа</a:t>
            </a:r>
            <a:endParaRPr lang="ru-RU" sz="9600" u="sng" dirty="0">
              <a:latin typeface="Cambria" pitchFamily="18" charset="0"/>
            </a:endParaRPr>
          </a:p>
          <a:p>
            <a:pPr algn="ctr">
              <a:buNone/>
            </a:pPr>
            <a:endParaRPr lang="ru-RU" sz="2800" dirty="0" smtClean="0">
              <a:latin typeface="Cambria" pitchFamily="18" charset="0"/>
            </a:endParaRPr>
          </a:p>
          <a:p>
            <a:r>
              <a:rPr lang="ru-RU" sz="5200" dirty="0" err="1" smtClean="0">
                <a:latin typeface="Cambria" pitchFamily="18" charset="0"/>
              </a:rPr>
              <a:t>блоги</a:t>
            </a:r>
            <a:r>
              <a:rPr lang="ru-RU" sz="5200" dirty="0" smtClean="0">
                <a:latin typeface="Cambria" pitchFamily="18" charset="0"/>
              </a:rPr>
              <a:t>; </a:t>
            </a:r>
            <a:r>
              <a:rPr lang="ru-RU" sz="5200" dirty="0" err="1" smtClean="0">
                <a:latin typeface="Cambria" pitchFamily="18" charset="0"/>
              </a:rPr>
              <a:t>подкасты</a:t>
            </a:r>
            <a:r>
              <a:rPr lang="ru-RU" sz="5200" dirty="0" smtClean="0">
                <a:latin typeface="Cambria" pitchFamily="18" charset="0"/>
              </a:rPr>
              <a:t>;</a:t>
            </a:r>
          </a:p>
          <a:p>
            <a:r>
              <a:rPr lang="ru-RU" sz="5200" dirty="0" smtClean="0">
                <a:latin typeface="Cambria" pitchFamily="18" charset="0"/>
              </a:rPr>
              <a:t>сервисы публикации и обмена </a:t>
            </a:r>
            <a:r>
              <a:rPr lang="ru-RU" sz="5200" dirty="0" err="1" smtClean="0">
                <a:latin typeface="Cambria" pitchFamily="18" charset="0"/>
              </a:rPr>
              <a:t>видео-материалами</a:t>
            </a:r>
            <a:r>
              <a:rPr lang="ru-RU" sz="5200" dirty="0" smtClean="0">
                <a:latin typeface="Cambria" pitchFamily="18" charset="0"/>
              </a:rPr>
              <a:t> (</a:t>
            </a:r>
            <a:r>
              <a:rPr lang="ru-RU" sz="5200" dirty="0" err="1" smtClean="0">
                <a:latin typeface="Cambria" pitchFamily="18" charset="0"/>
              </a:rPr>
              <a:t>YouTube</a:t>
            </a:r>
            <a:r>
              <a:rPr lang="ru-RU" sz="5200" dirty="0" smtClean="0">
                <a:latin typeface="Cambria" pitchFamily="18" charset="0"/>
              </a:rPr>
              <a:t>);</a:t>
            </a:r>
          </a:p>
          <a:p>
            <a:r>
              <a:rPr lang="ru-RU" sz="5200" dirty="0" smtClean="0">
                <a:latin typeface="Cambria" pitchFamily="18" charset="0"/>
              </a:rPr>
              <a:t>сервисы публикации и обмена </a:t>
            </a:r>
            <a:r>
              <a:rPr lang="ru-RU" sz="5200" dirty="0" err="1" smtClean="0">
                <a:latin typeface="Cambria" pitchFamily="18" charset="0"/>
              </a:rPr>
              <a:t>фото-материалами</a:t>
            </a:r>
            <a:r>
              <a:rPr lang="ru-RU" sz="5200" dirty="0" smtClean="0">
                <a:latin typeface="Cambria" pitchFamily="18" charset="0"/>
              </a:rPr>
              <a:t> (</a:t>
            </a:r>
            <a:r>
              <a:rPr lang="ru-RU" sz="5200" dirty="0" err="1" smtClean="0">
                <a:latin typeface="Cambria" pitchFamily="18" charset="0"/>
              </a:rPr>
              <a:t>Instagram</a:t>
            </a:r>
            <a:r>
              <a:rPr lang="ru-RU" sz="5200" dirty="0" smtClean="0">
                <a:latin typeface="Cambria" pitchFamily="18" charset="0"/>
              </a:rPr>
              <a:t>);</a:t>
            </a:r>
          </a:p>
          <a:p>
            <a:r>
              <a:rPr lang="ru-RU" sz="5200" dirty="0" smtClean="0">
                <a:latin typeface="Cambria" pitchFamily="18" charset="0"/>
              </a:rPr>
              <a:t>социальные сети (</a:t>
            </a:r>
            <a:r>
              <a:rPr lang="ru-RU" sz="5200" dirty="0" err="1" smtClean="0">
                <a:latin typeface="Cambria" pitchFamily="18" charset="0"/>
              </a:rPr>
              <a:t>Facebook</a:t>
            </a:r>
            <a:r>
              <a:rPr lang="ru-RU" sz="5200" dirty="0" smtClean="0">
                <a:latin typeface="Cambria" pitchFamily="18" charset="0"/>
              </a:rPr>
              <a:t>, </a:t>
            </a:r>
            <a:r>
              <a:rPr lang="ru-RU" sz="5200" dirty="0" err="1" smtClean="0">
                <a:latin typeface="Cambria" pitchFamily="18" charset="0"/>
              </a:rPr>
              <a:t>MySpace</a:t>
            </a:r>
            <a:r>
              <a:rPr lang="ru-RU" sz="5200" dirty="0" smtClean="0">
                <a:latin typeface="Cambria" pitchFamily="18" charset="0"/>
              </a:rPr>
              <a:t> и др.);</a:t>
            </a:r>
          </a:p>
          <a:p>
            <a:r>
              <a:rPr lang="ru-RU" sz="5200" dirty="0" smtClean="0">
                <a:latin typeface="Cambria" pitchFamily="18" charset="0"/>
              </a:rPr>
              <a:t>гипертекстовые среды для сбора и структуризации сведений (</a:t>
            </a:r>
            <a:r>
              <a:rPr lang="ru-RU" sz="5200" dirty="0" err="1" smtClean="0">
                <a:latin typeface="Cambria" pitchFamily="18" charset="0"/>
              </a:rPr>
              <a:t>Wikipedia</a:t>
            </a:r>
            <a:r>
              <a:rPr lang="ru-RU" sz="5200" dirty="0" smtClean="0">
                <a:latin typeface="Cambria" pitchFamily="18" charset="0"/>
              </a:rPr>
              <a:t>);</a:t>
            </a:r>
          </a:p>
          <a:p>
            <a:r>
              <a:rPr lang="ru-RU" sz="5200" dirty="0" err="1" smtClean="0">
                <a:latin typeface="Cambria" pitchFamily="18" charset="0"/>
              </a:rPr>
              <a:t>микроблоги</a:t>
            </a:r>
            <a:r>
              <a:rPr lang="ru-RU" sz="5200" dirty="0" smtClean="0">
                <a:latin typeface="Cambria" pitchFamily="18" charset="0"/>
              </a:rPr>
              <a:t> (</a:t>
            </a:r>
            <a:r>
              <a:rPr lang="ru-RU" sz="5200" dirty="0" err="1" smtClean="0">
                <a:latin typeface="Cambria" pitchFamily="18" charset="0"/>
              </a:rPr>
              <a:t>Twitter</a:t>
            </a:r>
            <a:r>
              <a:rPr lang="ru-RU" sz="5200" dirty="0" smtClean="0">
                <a:latin typeface="Cambria" pitchFamily="18" charset="0"/>
              </a:rPr>
              <a:t>);</a:t>
            </a:r>
          </a:p>
          <a:p>
            <a:r>
              <a:rPr lang="ru-RU" sz="5200" dirty="0" smtClean="0">
                <a:latin typeface="Cambria" pitchFamily="18" charset="0"/>
              </a:rPr>
              <a:t>видеоконференции;</a:t>
            </a:r>
          </a:p>
          <a:p>
            <a:r>
              <a:rPr lang="ru-RU" sz="5200" dirty="0" smtClean="0">
                <a:latin typeface="Cambria" pitchFamily="18" charset="0"/>
              </a:rPr>
              <a:t>системы обмена мгновенными сообщениями (</a:t>
            </a:r>
            <a:r>
              <a:rPr lang="en-US" sz="5200" dirty="0" smtClean="0">
                <a:latin typeface="Cambria" pitchFamily="18" charset="0"/>
              </a:rPr>
              <a:t>Telegram, </a:t>
            </a:r>
            <a:r>
              <a:rPr lang="en-US" sz="5200" dirty="0" err="1" smtClean="0">
                <a:latin typeface="Cambria" pitchFamily="18" charset="0"/>
              </a:rPr>
              <a:t>Viber</a:t>
            </a:r>
            <a:r>
              <a:rPr lang="ru-RU" sz="5200" dirty="0" smtClean="0">
                <a:latin typeface="Cambria" pitchFamily="18" charset="0"/>
              </a:rPr>
              <a:t>, </a:t>
            </a:r>
            <a:r>
              <a:rPr lang="en-US" sz="5200" dirty="0" smtClean="0">
                <a:latin typeface="Cambria" pitchFamily="18" charset="0"/>
              </a:rPr>
              <a:t>ICQ, </a:t>
            </a:r>
            <a:r>
              <a:rPr lang="ru-RU" sz="5200" dirty="0" err="1" smtClean="0">
                <a:latin typeface="Cambria" pitchFamily="18" charset="0"/>
              </a:rPr>
              <a:t>Messenger</a:t>
            </a:r>
            <a:r>
              <a:rPr lang="en-US" sz="5200" dirty="0" smtClean="0">
                <a:latin typeface="Cambria" pitchFamily="18" charset="0"/>
              </a:rPr>
              <a:t> </a:t>
            </a:r>
            <a:r>
              <a:rPr lang="ru-RU" sz="5200" dirty="0" smtClean="0">
                <a:latin typeface="Cambria" pitchFamily="18" charset="0"/>
              </a:rPr>
              <a:t>и т.п.);</a:t>
            </a:r>
          </a:p>
          <a:p>
            <a:r>
              <a:rPr lang="ru-RU" sz="5200" dirty="0" smtClean="0">
                <a:latin typeface="Cambria" pitchFamily="18" charset="0"/>
              </a:rPr>
              <a:t>системы публикации и обмена информацией о событиях («социальные календари») (</a:t>
            </a:r>
            <a:r>
              <a:rPr lang="ru-RU" sz="5200" dirty="0" err="1" smtClean="0">
                <a:latin typeface="Cambria" pitchFamily="18" charset="0"/>
              </a:rPr>
              <a:t>Eventful</a:t>
            </a:r>
            <a:r>
              <a:rPr lang="ru-RU" sz="5200" dirty="0" smtClean="0">
                <a:latin typeface="Cambria" pitchFamily="18" charset="0"/>
              </a:rPr>
              <a:t>);</a:t>
            </a:r>
          </a:p>
          <a:p>
            <a:r>
              <a:rPr lang="ru-RU" sz="5200" dirty="0" smtClean="0">
                <a:latin typeface="Cambria" pitchFamily="18" charset="0"/>
              </a:rPr>
              <a:t>системы хранения и обмена ссылками и «закладками» (</a:t>
            </a:r>
            <a:r>
              <a:rPr lang="ru-RU" sz="5200" dirty="0" err="1" smtClean="0">
                <a:latin typeface="Cambria" pitchFamily="18" charset="0"/>
              </a:rPr>
              <a:t>Digg</a:t>
            </a:r>
            <a:r>
              <a:rPr lang="ru-RU" sz="5200" dirty="0" smtClean="0">
                <a:latin typeface="Cambria" pitchFamily="18" charset="0"/>
              </a:rPr>
              <a:t>, </a:t>
            </a:r>
            <a:r>
              <a:rPr lang="ru-RU" sz="5200" dirty="0" err="1" smtClean="0">
                <a:latin typeface="Cambria" pitchFamily="18" charset="0"/>
              </a:rPr>
              <a:t>StumbleUpon</a:t>
            </a:r>
            <a:r>
              <a:rPr lang="ru-RU" sz="5200" dirty="0" smtClean="0">
                <a:latin typeface="Cambria" pitchFamily="18" charset="0"/>
              </a:rPr>
              <a:t>);</a:t>
            </a:r>
          </a:p>
          <a:p>
            <a:r>
              <a:rPr lang="ru-RU" sz="5200" dirty="0" err="1" smtClean="0">
                <a:latin typeface="Cambria" pitchFamily="18" charset="0"/>
              </a:rPr>
              <a:t>агрегаторы</a:t>
            </a:r>
            <a:r>
              <a:rPr lang="ru-RU" sz="5200" dirty="0" smtClean="0">
                <a:latin typeface="Cambria" pitchFamily="18" charset="0"/>
              </a:rPr>
              <a:t>….</a:t>
            </a:r>
            <a:endParaRPr lang="ru-RU" sz="5200" dirty="0">
              <a:latin typeface="Cambria" pitchFamily="18" charset="0"/>
            </a:endParaRPr>
          </a:p>
        </p:txBody>
      </p:sp>
      <p:pic>
        <p:nvPicPr>
          <p:cNvPr id="5" name="Рисунок 4" descr="logo-web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28" y="4443958"/>
            <a:ext cx="1512168" cy="58988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age0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87144" y="1779662"/>
            <a:ext cx="5411563" cy="2664296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843558"/>
            <a:ext cx="8892480" cy="3607049"/>
          </a:xfrm>
        </p:spPr>
        <p:txBody>
          <a:bodyPr>
            <a:normAutofit/>
          </a:bodyPr>
          <a:lstStyle/>
          <a:p>
            <a:pPr marL="0">
              <a:spcBef>
                <a:spcPts val="0"/>
              </a:spcBef>
              <a:buNone/>
            </a:pPr>
            <a:r>
              <a:rPr lang="ru-RU" sz="2800" dirty="0">
                <a:latin typeface="Cambria" pitchFamily="18" charset="0"/>
              </a:rPr>
              <a:t>Традиционные </a:t>
            </a:r>
            <a:r>
              <a:rPr lang="ru-RU" sz="2800" dirty="0" smtClean="0">
                <a:latin typeface="Cambria" pitchFamily="18" charset="0"/>
              </a:rPr>
              <a:t>СМИ –                      </a:t>
            </a:r>
            <a:r>
              <a:rPr lang="ru-RU" sz="2800" dirty="0" smtClean="0">
                <a:latin typeface="Cambria" pitchFamily="18" charset="0"/>
              </a:rPr>
              <a:t>Новые </a:t>
            </a:r>
            <a:r>
              <a:rPr lang="ru-RU" sz="2800" dirty="0" err="1" smtClean="0">
                <a:latin typeface="Cambria" pitchFamily="18" charset="0"/>
              </a:rPr>
              <a:t>медиа</a:t>
            </a:r>
            <a:r>
              <a:rPr lang="ru-RU" sz="2800" dirty="0" smtClean="0">
                <a:latin typeface="Cambria" pitchFamily="18" charset="0"/>
              </a:rPr>
              <a:t> – </a:t>
            </a:r>
          </a:p>
          <a:p>
            <a:pPr marL="0">
              <a:spcBef>
                <a:spcPts val="0"/>
              </a:spcBef>
              <a:buNone/>
            </a:pPr>
            <a:r>
              <a:rPr lang="ru-RU" sz="2000" dirty="0" smtClean="0">
                <a:latin typeface="Cambria" pitchFamily="18" charset="0"/>
              </a:rPr>
              <a:t>вертикальные коммуникации                </a:t>
            </a:r>
            <a:r>
              <a:rPr lang="ru-RU" sz="2000" dirty="0" smtClean="0">
                <a:latin typeface="Cambria" pitchFamily="18" charset="0"/>
              </a:rPr>
              <a:t>горизонтальные коммуникации</a:t>
            </a:r>
            <a:endParaRPr lang="ru-RU" sz="2000" dirty="0">
              <a:latin typeface="Cambria" pitchFamily="18" charset="0"/>
            </a:endParaRPr>
          </a:p>
        </p:txBody>
      </p:sp>
      <p:pic>
        <p:nvPicPr>
          <p:cNvPr id="4" name="Рисунок 3" descr="logo-web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52320" y="4299942"/>
            <a:ext cx="1512168" cy="589886"/>
          </a:xfrm>
          <a:prstGeom prst="rect">
            <a:avLst/>
          </a:prstGeom>
        </p:spPr>
      </p:pic>
      <p:pic>
        <p:nvPicPr>
          <p:cNvPr id="7" name="Рисунок 6" descr="image00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2" y="1995686"/>
            <a:ext cx="3267075" cy="2200275"/>
          </a:xfrm>
          <a:prstGeom prst="rect">
            <a:avLst/>
          </a:prstGeom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3851920" y="1923678"/>
            <a:ext cx="0" cy="23762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Заголовок 1"/>
          <p:cNvSpPr txBox="1">
            <a:spLocks/>
          </p:cNvSpPr>
          <p:nvPr/>
        </p:nvSpPr>
        <p:spPr>
          <a:xfrm>
            <a:off x="457200" y="-2053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400" b="0" i="0" u="none" strike="noStrike" kern="1200" cap="none" spc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1D4575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Отличие направлений коммуникаций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logo-web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52320" y="4358128"/>
            <a:ext cx="1512168" cy="58988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23528" y="1563638"/>
            <a:ext cx="3672408" cy="2520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ru-RU" dirty="0">
                <a:latin typeface="Cambria" pitchFamily="18" charset="0"/>
              </a:rPr>
              <a:t>Увеличение объемов информации 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ru-RU" dirty="0">
                <a:latin typeface="Cambria" pitchFamily="18" charset="0"/>
              </a:rPr>
              <a:t>Формирование новых каналов  доставки </a:t>
            </a:r>
            <a:r>
              <a:rPr lang="ru-RU" dirty="0" err="1">
                <a:latin typeface="Cambria" pitchFamily="18" charset="0"/>
              </a:rPr>
              <a:t>контента</a:t>
            </a:r>
            <a:r>
              <a:rPr lang="ru-RU" dirty="0">
                <a:latin typeface="Cambria" pitchFamily="18" charset="0"/>
              </a:rPr>
              <a:t> 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ru-RU" dirty="0">
                <a:latin typeface="Cambria" pitchFamily="18" charset="0"/>
              </a:rPr>
              <a:t>Формирование новых паттернов взаимодействия  </a:t>
            </a:r>
            <a:r>
              <a:rPr lang="ru-RU" dirty="0" smtClean="0">
                <a:latin typeface="Cambria" pitchFamily="18" charset="0"/>
              </a:rPr>
              <a:t>         с </a:t>
            </a:r>
            <a:r>
              <a:rPr lang="ru-RU" dirty="0">
                <a:latin typeface="Cambria" pitchFamily="18" charset="0"/>
              </a:rPr>
              <a:t>читателем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1563638"/>
            <a:ext cx="4392488" cy="2520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b="1" dirty="0" err="1" smtClean="0">
                <a:latin typeface="Cambria" pitchFamily="18" charset="0"/>
              </a:rPr>
              <a:t>Медиапрофессионал</a:t>
            </a:r>
            <a:r>
              <a:rPr lang="ru-RU" b="1" dirty="0" smtClean="0">
                <a:latin typeface="Cambria" pitchFamily="18" charset="0"/>
              </a:rPr>
              <a:t> должен  уметь разрабатывать, внедрять и использовать:</a:t>
            </a:r>
          </a:p>
          <a:p>
            <a:pPr>
              <a:buNone/>
            </a:pPr>
            <a:endParaRPr lang="ru-RU" dirty="0" smtClean="0">
              <a:latin typeface="Cambria" pitchFamily="18" charset="0"/>
            </a:endParaRP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ru-RU" dirty="0" smtClean="0">
                <a:latin typeface="Cambria" pitchFamily="18" charset="0"/>
              </a:rPr>
              <a:t> Стратегии создания </a:t>
            </a:r>
            <a:r>
              <a:rPr lang="ru-RU" dirty="0" err="1" smtClean="0">
                <a:latin typeface="Cambria" pitchFamily="18" charset="0"/>
              </a:rPr>
              <a:t>контента</a:t>
            </a:r>
            <a:r>
              <a:rPr lang="ru-RU" dirty="0" smtClean="0">
                <a:latin typeface="Cambria" pitchFamily="18" charset="0"/>
              </a:rPr>
              <a:t>, 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ru-RU" dirty="0" smtClean="0">
                <a:latin typeface="Cambria" pitchFamily="18" charset="0"/>
              </a:rPr>
              <a:t>Стратегии распространения </a:t>
            </a:r>
            <a:r>
              <a:rPr lang="ru-RU" dirty="0" err="1" smtClean="0">
                <a:latin typeface="Cambria" pitchFamily="18" charset="0"/>
              </a:rPr>
              <a:t>контента</a:t>
            </a:r>
            <a:r>
              <a:rPr lang="ru-RU" dirty="0" smtClean="0">
                <a:latin typeface="Cambria" pitchFamily="18" charset="0"/>
              </a:rPr>
              <a:t>, 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ru-RU" dirty="0" smtClean="0">
                <a:latin typeface="Cambria" pitchFamily="18" charset="0"/>
              </a:rPr>
              <a:t>Стратегии управления </a:t>
            </a:r>
            <a:r>
              <a:rPr lang="ru-RU" dirty="0" err="1" smtClean="0">
                <a:latin typeface="Cambria" pitchFamily="18" charset="0"/>
              </a:rPr>
              <a:t>контентом</a:t>
            </a:r>
            <a:r>
              <a:rPr lang="ru-RU" dirty="0" smtClean="0">
                <a:latin typeface="Cambria" pitchFamily="18" charset="0"/>
              </a:rPr>
              <a:t>.</a:t>
            </a:r>
            <a:endParaRPr lang="ru-RU" dirty="0">
              <a:latin typeface="Cambr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987574"/>
            <a:ext cx="43204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Cambria" pitchFamily="18" charset="0"/>
              </a:rPr>
              <a:t> </a:t>
            </a:r>
            <a:r>
              <a:rPr lang="ru-RU" sz="2800" dirty="0">
                <a:latin typeface="Cambria" pitchFamily="18" charset="0"/>
              </a:rPr>
              <a:t>Новый набор навыков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987574"/>
            <a:ext cx="3600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ctr"/>
            <a:r>
              <a:rPr lang="ru-RU" sz="2800" dirty="0">
                <a:latin typeface="Cambria" pitchFamily="18" charset="0"/>
              </a:rPr>
              <a:t>Суровая реальность</a:t>
            </a:r>
          </a:p>
        </p:txBody>
      </p:sp>
      <p:sp>
        <p:nvSpPr>
          <p:cNvPr id="10" name="Стрелка вправо 9"/>
          <p:cNvSpPr/>
          <p:nvPr/>
        </p:nvSpPr>
        <p:spPr>
          <a:xfrm>
            <a:off x="4139952" y="2643758"/>
            <a:ext cx="36004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457200" y="5831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400" b="0" i="0" u="none" strike="noStrike" kern="1200" cap="none" spc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1D4575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Новые навыки </a:t>
            </a:r>
            <a:r>
              <a:rPr kumimoji="0" lang="ru-RU" sz="3400" b="0" i="0" u="none" strike="noStrike" kern="1200" cap="none" spc="0" normalizeH="0" baseline="0" noProof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1D4575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медиаменеджеров</a:t>
            </a:r>
            <a:endParaRPr kumimoji="0" lang="ru-RU" sz="3400" b="0" i="0" u="none" strike="noStrike" kern="1200" cap="none" spc="0" normalizeH="0" baseline="0" noProof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1D4575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7488832" cy="857250"/>
          </a:xfrm>
        </p:spPr>
        <p:txBody>
          <a:bodyPr>
            <a:normAutofit/>
          </a:bodyPr>
          <a:lstStyle/>
          <a:p>
            <a:pPr algn="l"/>
            <a:r>
              <a:rPr lang="ru-RU" sz="34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1D4575"/>
                </a:solidFill>
                <a:latin typeface="Cambria" pitchFamily="18" charset="0"/>
                <a:ea typeface="+mn-ea"/>
                <a:cs typeface="+mn-cs"/>
              </a:rPr>
              <a:t>Тренды </a:t>
            </a:r>
            <a:r>
              <a:rPr lang="ru-RU" sz="3400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1D4575"/>
                </a:solidFill>
                <a:latin typeface="Cambria" pitchFamily="18" charset="0"/>
                <a:ea typeface="+mn-ea"/>
                <a:cs typeface="+mn-cs"/>
              </a:rPr>
              <a:t>медиаменеджмента</a:t>
            </a:r>
            <a:endParaRPr lang="ru-RU" sz="34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1D4575"/>
              </a:solidFill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15566"/>
            <a:ext cx="8640960" cy="33944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№</a:t>
            </a:r>
            <a:r>
              <a:rPr lang="en-US" b="1" dirty="0" smtClean="0">
                <a:solidFill>
                  <a:srgbClr val="002060"/>
                </a:solidFill>
                <a:latin typeface="Cambria" pitchFamily="18" charset="0"/>
              </a:rPr>
              <a:t>1</a:t>
            </a:r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 За доступ к </a:t>
            </a:r>
            <a:r>
              <a:rPr lang="ru-RU" b="1" dirty="0" err="1" smtClean="0">
                <a:solidFill>
                  <a:srgbClr val="002060"/>
                </a:solidFill>
                <a:latin typeface="Cambria" pitchFamily="18" charset="0"/>
              </a:rPr>
              <a:t>контенту</a:t>
            </a:r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 нужно платить</a:t>
            </a:r>
          </a:p>
          <a:p>
            <a:pPr indent="0" algn="just">
              <a:spcBef>
                <a:spcPts val="0"/>
              </a:spcBef>
              <a:buNone/>
            </a:pPr>
            <a:endParaRPr lang="en-US" dirty="0">
              <a:latin typeface="Cambria" pitchFamily="18" charset="0"/>
            </a:endParaRPr>
          </a:p>
          <a:p>
            <a:pPr indent="0" algn="ctr">
              <a:spcBef>
                <a:spcPts val="0"/>
              </a:spcBef>
              <a:buNone/>
            </a:pPr>
            <a:r>
              <a:rPr lang="ru-RU" sz="3000" dirty="0" smtClean="0">
                <a:latin typeface="Cambria" pitchFamily="18" charset="0"/>
              </a:rPr>
              <a:t>Подписка</a:t>
            </a:r>
            <a:r>
              <a:rPr lang="en-US" sz="3000" dirty="0" smtClean="0">
                <a:latin typeface="Cambria" pitchFamily="18" charset="0"/>
              </a:rPr>
              <a:t> </a:t>
            </a:r>
            <a:r>
              <a:rPr lang="ru-RU" sz="3000" dirty="0" smtClean="0">
                <a:latin typeface="Cambria" pitchFamily="18" charset="0"/>
              </a:rPr>
              <a:t>или </a:t>
            </a:r>
            <a:r>
              <a:rPr lang="ru-RU" sz="3000" dirty="0" err="1">
                <a:latin typeface="Cambria" pitchFamily="18" charset="0"/>
              </a:rPr>
              <a:t>paywall</a:t>
            </a:r>
            <a:r>
              <a:rPr lang="ru-RU" sz="3000" dirty="0">
                <a:latin typeface="Cambria" pitchFamily="18" charset="0"/>
              </a:rPr>
              <a:t> для доступа </a:t>
            </a:r>
            <a:endParaRPr lang="en-US" sz="3000" dirty="0">
              <a:latin typeface="Cambria" pitchFamily="18" charset="0"/>
            </a:endParaRPr>
          </a:p>
          <a:p>
            <a:pPr indent="0" algn="ctr">
              <a:spcBef>
                <a:spcPts val="0"/>
              </a:spcBef>
              <a:buNone/>
            </a:pPr>
            <a:r>
              <a:rPr lang="ru-RU" sz="3000" dirty="0" smtClean="0">
                <a:latin typeface="Cambria" pitchFamily="18" charset="0"/>
              </a:rPr>
              <a:t>к</a:t>
            </a:r>
            <a:r>
              <a:rPr lang="en-US" sz="3000" dirty="0" smtClean="0">
                <a:latin typeface="Cambria" pitchFamily="18" charset="0"/>
              </a:rPr>
              <a:t> </a:t>
            </a:r>
            <a:r>
              <a:rPr lang="ru-RU" sz="3000" dirty="0" smtClean="0">
                <a:latin typeface="Cambria" pitchFamily="18" charset="0"/>
              </a:rPr>
              <a:t>вашим материалам или сервисам. </a:t>
            </a:r>
            <a:endParaRPr lang="en-US" sz="3000" dirty="0">
              <a:latin typeface="Cambria" pitchFamily="18" charset="0"/>
            </a:endParaRPr>
          </a:p>
          <a:p>
            <a:pPr indent="0" algn="just">
              <a:spcBef>
                <a:spcPts val="0"/>
              </a:spcBef>
              <a:buNone/>
            </a:pPr>
            <a:endParaRPr lang="en-US" sz="3000" b="1" dirty="0" smtClean="0">
              <a:solidFill>
                <a:srgbClr val="002060"/>
              </a:solidFill>
              <a:latin typeface="Cambria" pitchFamily="18" charset="0"/>
            </a:endParaRPr>
          </a:p>
          <a:p>
            <a:pPr indent="0" algn="ctr">
              <a:spcBef>
                <a:spcPts val="0"/>
              </a:spcBef>
              <a:buNone/>
            </a:pPr>
            <a:r>
              <a:rPr lang="ru-RU" sz="3000" b="1" dirty="0" smtClean="0">
                <a:solidFill>
                  <a:srgbClr val="002060"/>
                </a:solidFill>
                <a:latin typeface="Cambria" pitchFamily="18" charset="0"/>
              </a:rPr>
              <a:t>Все</a:t>
            </a:r>
            <a:r>
              <a:rPr lang="ru-RU" sz="3000" b="1" dirty="0">
                <a:solidFill>
                  <a:srgbClr val="002060"/>
                </a:solidFill>
                <a:latin typeface="Cambria" pitchFamily="18" charset="0"/>
              </a:rPr>
              <a:t>, что создает ценность, должно приносить доход. </a:t>
            </a:r>
            <a:endParaRPr lang="ru-RU" sz="3000" b="1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4" name="Рисунок 3" descr="logo-web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52320" y="4299942"/>
            <a:ext cx="1512168" cy="58988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logo-web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52320" y="4299942"/>
            <a:ext cx="1512168" cy="589886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7488832" cy="857250"/>
          </a:xfrm>
        </p:spPr>
        <p:txBody>
          <a:bodyPr>
            <a:normAutofit/>
          </a:bodyPr>
          <a:lstStyle/>
          <a:p>
            <a:pPr algn="l"/>
            <a:r>
              <a:rPr lang="ru-RU" sz="34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1D4575"/>
                </a:solidFill>
                <a:latin typeface="Cambria" pitchFamily="18" charset="0"/>
                <a:ea typeface="+mn-ea"/>
                <a:cs typeface="+mn-cs"/>
              </a:rPr>
              <a:t>Тренды </a:t>
            </a:r>
            <a:r>
              <a:rPr lang="ru-RU" sz="3400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1D4575"/>
                </a:solidFill>
                <a:latin typeface="Cambria" pitchFamily="18" charset="0"/>
                <a:ea typeface="+mn-ea"/>
                <a:cs typeface="+mn-cs"/>
              </a:rPr>
              <a:t>медиаменеджмента</a:t>
            </a:r>
            <a:endParaRPr lang="ru-RU" sz="34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1D4575"/>
              </a:solidFill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251520" y="915566"/>
            <a:ext cx="8640960" cy="3394472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№2 Не стоит отдавать читателей </a:t>
            </a:r>
            <a:r>
              <a:rPr lang="ru-RU" b="1" dirty="0" err="1" smtClean="0">
                <a:solidFill>
                  <a:srgbClr val="002060"/>
                </a:solidFill>
                <a:latin typeface="Cambria" pitchFamily="18" charset="0"/>
              </a:rPr>
              <a:t>соцсетям</a:t>
            </a:r>
            <a:endParaRPr lang="ru-RU" b="1" dirty="0" smtClean="0">
              <a:solidFill>
                <a:srgbClr val="002060"/>
              </a:solidFill>
              <a:latin typeface="Cambria" pitchFamily="18" charset="0"/>
            </a:endParaRPr>
          </a:p>
          <a:p>
            <a:pPr indent="0" algn="just">
              <a:spcBef>
                <a:spcPts val="0"/>
              </a:spcBef>
              <a:buNone/>
            </a:pPr>
            <a:endParaRPr lang="en-US" dirty="0">
              <a:latin typeface="Cambria" pitchFamily="18" charset="0"/>
            </a:endParaRPr>
          </a:p>
          <a:p>
            <a:pPr indent="0" algn="ctr">
              <a:spcBef>
                <a:spcPts val="0"/>
              </a:spcBef>
              <a:buNone/>
            </a:pPr>
            <a:r>
              <a:rPr lang="ru-RU" sz="3300" dirty="0">
                <a:latin typeface="Cambria" pitchFamily="18" charset="0"/>
              </a:rPr>
              <a:t>«Хранить» подписчиков на сторонних платформах </a:t>
            </a:r>
            <a:r>
              <a:rPr lang="ru-RU" sz="3300" dirty="0" smtClean="0">
                <a:latin typeface="Cambria" pitchFamily="18" charset="0"/>
              </a:rPr>
              <a:t>–</a:t>
            </a:r>
            <a:r>
              <a:rPr lang="ru-RU" sz="3300" dirty="0" smtClean="0">
                <a:latin typeface="Cambria" pitchFamily="18" charset="0"/>
              </a:rPr>
              <a:t> </a:t>
            </a:r>
            <a:r>
              <a:rPr lang="ru-RU" sz="3300" b="1" dirty="0" smtClean="0">
                <a:latin typeface="Cambria" pitchFamily="18" charset="0"/>
              </a:rPr>
              <a:t>это ошибка! </a:t>
            </a:r>
          </a:p>
          <a:p>
            <a:pPr indent="0" algn="ctr">
              <a:spcBef>
                <a:spcPts val="0"/>
              </a:spcBef>
              <a:buNone/>
            </a:pPr>
            <a:r>
              <a:rPr lang="ru-RU" sz="3300" dirty="0" smtClean="0">
                <a:latin typeface="Cambria" pitchFamily="18" charset="0"/>
              </a:rPr>
              <a:t>На страницах </a:t>
            </a:r>
            <a:r>
              <a:rPr lang="ru-RU" sz="3300" dirty="0" err="1" smtClean="0">
                <a:latin typeface="Cambria" pitchFamily="18" charset="0"/>
              </a:rPr>
              <a:t>медиа</a:t>
            </a:r>
            <a:r>
              <a:rPr lang="ru-RU" sz="3300" dirty="0" smtClean="0">
                <a:latin typeface="Cambria" pitchFamily="18" charset="0"/>
              </a:rPr>
              <a:t> в ОК, </a:t>
            </a:r>
            <a:r>
              <a:rPr lang="en-US" sz="3300" dirty="0" smtClean="0">
                <a:latin typeface="Cambria" pitchFamily="18" charset="0"/>
              </a:rPr>
              <a:t>VK </a:t>
            </a:r>
            <a:r>
              <a:rPr lang="ru-RU" sz="3300" dirty="0" smtClean="0">
                <a:latin typeface="Cambria" pitchFamily="18" charset="0"/>
              </a:rPr>
              <a:t> и </a:t>
            </a:r>
            <a:r>
              <a:rPr lang="ru-RU" sz="3300" dirty="0" err="1" smtClean="0">
                <a:latin typeface="Cambria" pitchFamily="18" charset="0"/>
              </a:rPr>
              <a:t>Facebook</a:t>
            </a:r>
            <a:r>
              <a:rPr lang="ru-RU" sz="3300" dirty="0" smtClean="0">
                <a:latin typeface="Cambria" pitchFamily="18" charset="0"/>
              </a:rPr>
              <a:t> – миллионы наших читателей, данными о которых пользуются </a:t>
            </a:r>
            <a:r>
              <a:rPr lang="ru-RU" sz="3300" dirty="0" err="1" smtClean="0">
                <a:latin typeface="Cambria" pitchFamily="18" charset="0"/>
              </a:rPr>
              <a:t>соцсети</a:t>
            </a:r>
            <a:r>
              <a:rPr lang="ru-RU" sz="3300" dirty="0" smtClean="0">
                <a:latin typeface="Cambria" pitchFamily="18" charset="0"/>
              </a:rPr>
              <a:t> и </a:t>
            </a:r>
            <a:r>
              <a:rPr lang="ru-RU" sz="3300" dirty="0" err="1" smtClean="0">
                <a:latin typeface="Cambria" pitchFamily="18" charset="0"/>
              </a:rPr>
              <a:t>монетизируют</a:t>
            </a:r>
            <a:r>
              <a:rPr lang="ru-RU" sz="3300" dirty="0" smtClean="0">
                <a:latin typeface="Cambria" pitchFamily="18" charset="0"/>
              </a:rPr>
              <a:t> которых только </a:t>
            </a:r>
            <a:r>
              <a:rPr lang="ru-RU" sz="3300" dirty="0" err="1" smtClean="0">
                <a:latin typeface="Cambria" pitchFamily="18" charset="0"/>
              </a:rPr>
              <a:t>соцсети</a:t>
            </a:r>
            <a:r>
              <a:rPr lang="ru-RU" sz="3300" dirty="0" smtClean="0"/>
              <a:t>!</a:t>
            </a:r>
            <a:r>
              <a:rPr lang="ru-RU" sz="3300" dirty="0" smtClean="0">
                <a:latin typeface="Cambria" pitchFamily="18" charset="0"/>
              </a:rPr>
              <a:t> </a:t>
            </a:r>
            <a:endParaRPr lang="en-US" sz="3300" dirty="0">
              <a:latin typeface="Cambria" pitchFamily="18" charset="0"/>
            </a:endParaRPr>
          </a:p>
          <a:p>
            <a:pPr indent="0" algn="just">
              <a:spcBef>
                <a:spcPts val="0"/>
              </a:spcBef>
              <a:buNone/>
            </a:pPr>
            <a:endParaRPr lang="en-US" sz="3600" b="1" dirty="0" smtClean="0">
              <a:solidFill>
                <a:srgbClr val="002060"/>
              </a:solidFill>
              <a:latin typeface="Cambria" pitchFamily="18" charset="0"/>
            </a:endParaRPr>
          </a:p>
          <a:p>
            <a:pPr indent="0" algn="ctr">
              <a:spcBef>
                <a:spcPts val="0"/>
              </a:spcBef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Cambria" pitchFamily="18" charset="0"/>
              </a:rPr>
              <a:t>Рассматривайте </a:t>
            </a:r>
            <a:r>
              <a:rPr lang="ru-RU" sz="3600" b="1" dirty="0" err="1" smtClean="0">
                <a:solidFill>
                  <a:srgbClr val="002060"/>
                </a:solidFill>
                <a:latin typeface="Cambria" pitchFamily="18" charset="0"/>
              </a:rPr>
              <a:t>соцсети</a:t>
            </a:r>
            <a:r>
              <a:rPr lang="ru-RU" sz="3600" b="1" dirty="0" smtClean="0">
                <a:solidFill>
                  <a:srgbClr val="002060"/>
                </a:solidFill>
                <a:latin typeface="Cambria" pitchFamily="18" charset="0"/>
              </a:rPr>
              <a:t> как платформы </a:t>
            </a:r>
          </a:p>
          <a:p>
            <a:pPr indent="0" algn="ctr">
              <a:spcBef>
                <a:spcPts val="0"/>
              </a:spcBef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Cambria" pitchFamily="18" charset="0"/>
              </a:rPr>
              <a:t>по конверсии читателей в подписчиков</a:t>
            </a:r>
            <a:r>
              <a:rPr lang="ru-RU" sz="3000" b="1" dirty="0" smtClean="0">
                <a:solidFill>
                  <a:srgbClr val="002060"/>
                </a:solidFill>
                <a:latin typeface="Cambria" pitchFamily="18" charset="0"/>
              </a:rPr>
              <a:t>!</a:t>
            </a:r>
            <a:endParaRPr lang="ru-RU" sz="3000" b="1" dirty="0">
              <a:solidFill>
                <a:srgbClr val="002060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2534</Words>
  <Application>Microsoft Office PowerPoint</Application>
  <PresentationFormat>Экран (16:9)</PresentationFormat>
  <Paragraphs>230</Paragraphs>
  <Slides>18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Серьезные проблемы в дистрибуции</vt:lpstr>
      <vt:lpstr>Каналы медиапотребления в сети</vt:lpstr>
      <vt:lpstr>Сегодня нужно быть нетрадиционным</vt:lpstr>
      <vt:lpstr>Слайд 6</vt:lpstr>
      <vt:lpstr>Слайд 7</vt:lpstr>
      <vt:lpstr>Тренды медиаменеджмента</vt:lpstr>
      <vt:lpstr>Тренды медиаменеджмента</vt:lpstr>
      <vt:lpstr>Слайд 10</vt:lpstr>
      <vt:lpstr>Слайд 11</vt:lpstr>
      <vt:lpstr>Тренды медиаменеджмента</vt:lpstr>
      <vt:lpstr>Сноска*. Рекомендательный сервис РАИ</vt:lpstr>
      <vt:lpstr>Сноска*. Рекомендательный сервис РАИ</vt:lpstr>
      <vt:lpstr>Слайд 15</vt:lpstr>
      <vt:lpstr>Тренды медиаменеджмента</vt:lpstr>
      <vt:lpstr>Тренды медиаменеджмента</vt:lpstr>
      <vt:lpstr>СПАСИБО ЗА ВНИМАНИЕ!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Марина</cp:lastModifiedBy>
  <cp:revision>13</cp:revision>
  <dcterms:created xsi:type="dcterms:W3CDTF">2018-06-24T09:01:51Z</dcterms:created>
  <dcterms:modified xsi:type="dcterms:W3CDTF">2018-06-24T13:32:39Z</dcterms:modified>
</cp:coreProperties>
</file>